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02"/>
  </p:notesMasterIdLst>
  <p:sldIdLst>
    <p:sldId id="256" r:id="rId3"/>
    <p:sldId id="358" r:id="rId4"/>
    <p:sldId id="359" r:id="rId5"/>
    <p:sldId id="257" r:id="rId6"/>
    <p:sldId id="287" r:id="rId7"/>
    <p:sldId id="293" r:id="rId8"/>
    <p:sldId id="294" r:id="rId9"/>
    <p:sldId id="295" r:id="rId10"/>
    <p:sldId id="296" r:id="rId11"/>
    <p:sldId id="298" r:id="rId12"/>
    <p:sldId id="297" r:id="rId13"/>
    <p:sldId id="300" r:id="rId14"/>
    <p:sldId id="299" r:id="rId15"/>
    <p:sldId id="302" r:id="rId16"/>
    <p:sldId id="305" r:id="rId17"/>
    <p:sldId id="304" r:id="rId18"/>
    <p:sldId id="259" r:id="rId19"/>
    <p:sldId id="278" r:id="rId20"/>
    <p:sldId id="279" r:id="rId21"/>
    <p:sldId id="283" r:id="rId22"/>
    <p:sldId id="362" r:id="rId23"/>
    <p:sldId id="324" r:id="rId24"/>
    <p:sldId id="363" r:id="rId25"/>
    <p:sldId id="282" r:id="rId26"/>
    <p:sldId id="301" r:id="rId27"/>
    <p:sldId id="325" r:id="rId28"/>
    <p:sldId id="326" r:id="rId29"/>
    <p:sldId id="327" r:id="rId30"/>
    <p:sldId id="328" r:id="rId31"/>
    <p:sldId id="329" r:id="rId32"/>
    <p:sldId id="330" r:id="rId33"/>
    <p:sldId id="331" r:id="rId34"/>
    <p:sldId id="332" r:id="rId35"/>
    <p:sldId id="333" r:id="rId36"/>
    <p:sldId id="334" r:id="rId37"/>
    <p:sldId id="335" r:id="rId38"/>
    <p:sldId id="353" r:id="rId39"/>
    <p:sldId id="336" r:id="rId40"/>
    <p:sldId id="369" r:id="rId41"/>
    <p:sldId id="370" r:id="rId42"/>
    <p:sldId id="280" r:id="rId43"/>
    <p:sldId id="289" r:id="rId44"/>
    <p:sldId id="281" r:id="rId45"/>
    <p:sldId id="290" r:id="rId46"/>
    <p:sldId id="339" r:id="rId47"/>
    <p:sldId id="350" r:id="rId48"/>
    <p:sldId id="351" r:id="rId49"/>
    <p:sldId id="340" r:id="rId50"/>
    <p:sldId id="341" r:id="rId51"/>
    <p:sldId id="346" r:id="rId52"/>
    <p:sldId id="347" r:id="rId53"/>
    <p:sldId id="354" r:id="rId54"/>
    <p:sldId id="348" r:id="rId55"/>
    <p:sldId id="367" r:id="rId56"/>
    <p:sldId id="371" r:id="rId57"/>
    <p:sldId id="372" r:id="rId58"/>
    <p:sldId id="373" r:id="rId59"/>
    <p:sldId id="374" r:id="rId60"/>
    <p:sldId id="375" r:id="rId61"/>
    <p:sldId id="376" r:id="rId62"/>
    <p:sldId id="377" r:id="rId63"/>
    <p:sldId id="378" r:id="rId64"/>
    <p:sldId id="379" r:id="rId65"/>
    <p:sldId id="262" r:id="rId66"/>
    <p:sldId id="260" r:id="rId67"/>
    <p:sldId id="264" r:id="rId68"/>
    <p:sldId id="268" r:id="rId69"/>
    <p:sldId id="352" r:id="rId70"/>
    <p:sldId id="311" r:id="rId71"/>
    <p:sldId id="310" r:id="rId72"/>
    <p:sldId id="312" r:id="rId73"/>
    <p:sldId id="308" r:id="rId74"/>
    <p:sldId id="309" r:id="rId75"/>
    <p:sldId id="265" r:id="rId76"/>
    <p:sldId id="267" r:id="rId77"/>
    <p:sldId id="276" r:id="rId78"/>
    <p:sldId id="321" r:id="rId79"/>
    <p:sldId id="313" r:id="rId80"/>
    <p:sldId id="315" r:id="rId81"/>
    <p:sldId id="366" r:id="rId82"/>
    <p:sldId id="316" r:id="rId83"/>
    <p:sldId id="317" r:id="rId84"/>
    <p:sldId id="318" r:id="rId85"/>
    <p:sldId id="319" r:id="rId86"/>
    <p:sldId id="320" r:id="rId87"/>
    <p:sldId id="349" r:id="rId88"/>
    <p:sldId id="322" r:id="rId89"/>
    <p:sldId id="357" r:id="rId90"/>
    <p:sldId id="356" r:id="rId91"/>
    <p:sldId id="323" r:id="rId92"/>
    <p:sldId id="355" r:id="rId93"/>
    <p:sldId id="344" r:id="rId94"/>
    <p:sldId id="277" r:id="rId95"/>
    <p:sldId id="269" r:id="rId96"/>
    <p:sldId id="306" r:id="rId97"/>
    <p:sldId id="307" r:id="rId98"/>
    <p:sldId id="274" r:id="rId99"/>
    <p:sldId id="275" r:id="rId100"/>
    <p:sldId id="364" r:id="rId101"/>
  </p:sldIdLst>
  <p:sldSz cx="9144000" cy="6858000" type="screen4x3"/>
  <p:notesSz cx="6858000" cy="9144000"/>
  <p:defaultTextStyle>
    <a:defPPr>
      <a:defRPr lang="ja-JP"/>
    </a:defPPr>
    <a:lvl1pPr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457200"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914400"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371600"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1828800" algn="l" defTabSz="45720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p:defaultTextStyle>
  <p:extLst>
    <p:ext uri="{521415D9-36F7-43E2-AB2F-B90AF26B5E84}">
      <p14:sectionLst xmlns:p14="http://schemas.microsoft.com/office/powerpoint/2010/main">
        <p14:section name="タイトルなしのセクション" id="{D34CA328-8841-4A92-BC1C-6FA3F590B894}">
          <p14:sldIdLst>
            <p14:sldId id="256"/>
            <p14:sldId id="358"/>
          </p14:sldIdLst>
        </p14:section>
        <p14:section name="前回までの振り返り" id="{FF4C72FD-981E-4298-9642-8F3013ED1517}">
          <p14:sldIdLst>
            <p14:sldId id="359"/>
            <p14:sldId id="257"/>
            <p14:sldId id="287"/>
            <p14:sldId id="293"/>
            <p14:sldId id="294"/>
            <p14:sldId id="295"/>
            <p14:sldId id="296"/>
            <p14:sldId id="298"/>
            <p14:sldId id="297"/>
            <p14:sldId id="300"/>
            <p14:sldId id="299"/>
            <p14:sldId id="302"/>
            <p14:sldId id="305"/>
            <p14:sldId id="304"/>
          </p14:sldIdLst>
        </p14:section>
        <p14:section name="本日の講義" id="{56CC8965-FA3B-4A88-9088-41BA3D207941}">
          <p14:sldIdLst>
            <p14:sldId id="259"/>
          </p14:sldIdLst>
        </p14:section>
        <p14:section name="リクエスト" id="{3BAE9BA8-3A0E-4CD3-9DA6-089DAC7DED2C}">
          <p14:sldIdLst>
            <p14:sldId id="278"/>
            <p14:sldId id="279"/>
            <p14:sldId id="283"/>
            <p14:sldId id="362"/>
            <p14:sldId id="324"/>
            <p14:sldId id="363"/>
            <p14:sldId id="282"/>
            <p14:sldId id="301"/>
            <p14:sldId id="325"/>
            <p14:sldId id="326"/>
            <p14:sldId id="327"/>
            <p14:sldId id="328"/>
            <p14:sldId id="329"/>
            <p14:sldId id="330"/>
            <p14:sldId id="331"/>
            <p14:sldId id="332"/>
            <p14:sldId id="333"/>
            <p14:sldId id="334"/>
            <p14:sldId id="335"/>
            <p14:sldId id="353"/>
            <p14:sldId id="336"/>
            <p14:sldId id="369"/>
            <p14:sldId id="370"/>
          </p14:sldIdLst>
        </p14:section>
        <p14:section name="レスポンス" id="{FD26FAC7-374A-4774-9E18-AD9A89CEFFCA}">
          <p14:sldIdLst>
            <p14:sldId id="280"/>
            <p14:sldId id="289"/>
            <p14:sldId id="281"/>
            <p14:sldId id="290"/>
            <p14:sldId id="339"/>
            <p14:sldId id="350"/>
            <p14:sldId id="351"/>
            <p14:sldId id="340"/>
            <p14:sldId id="341"/>
            <p14:sldId id="346"/>
            <p14:sldId id="347"/>
            <p14:sldId id="354"/>
            <p14:sldId id="348"/>
            <p14:sldId id="367"/>
            <p14:sldId id="371"/>
            <p14:sldId id="372"/>
            <p14:sldId id="373"/>
            <p14:sldId id="374"/>
            <p14:sldId id="375"/>
            <p14:sldId id="376"/>
            <p14:sldId id="377"/>
            <p14:sldId id="378"/>
            <p14:sldId id="379"/>
          </p14:sldIdLst>
        </p14:section>
        <p14:section name="SQLインジェクション" id="{C398EBDF-4A19-4E89-8BA2-FC264117DDE8}">
          <p14:sldIdLst>
            <p14:sldId id="262"/>
            <p14:sldId id="260"/>
            <p14:sldId id="264"/>
            <p14:sldId id="268"/>
            <p14:sldId id="352"/>
            <p14:sldId id="311"/>
            <p14:sldId id="310"/>
            <p14:sldId id="312"/>
            <p14:sldId id="308"/>
            <p14:sldId id="309"/>
            <p14:sldId id="265"/>
            <p14:sldId id="267"/>
            <p14:sldId id="276"/>
            <p14:sldId id="321"/>
            <p14:sldId id="313"/>
            <p14:sldId id="315"/>
            <p14:sldId id="366"/>
            <p14:sldId id="316"/>
            <p14:sldId id="317"/>
            <p14:sldId id="318"/>
            <p14:sldId id="319"/>
            <p14:sldId id="320"/>
            <p14:sldId id="349"/>
            <p14:sldId id="322"/>
            <p14:sldId id="357"/>
            <p14:sldId id="356"/>
            <p14:sldId id="323"/>
            <p14:sldId id="355"/>
            <p14:sldId id="344"/>
            <p14:sldId id="277"/>
            <p14:sldId id="269"/>
            <p14:sldId id="306"/>
            <p14:sldId id="307"/>
            <p14:sldId id="274"/>
            <p14:sldId id="275"/>
            <p14:sldId id="36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原田 涼" initials="原田" lastIdx="1" clrIdx="0">
    <p:extLst>
      <p:ext uri="{19B8F6BF-5375-455C-9EA6-DF929625EA0E}">
        <p15:presenceInfo xmlns:p15="http://schemas.microsoft.com/office/powerpoint/2012/main" userId="S-1-5-21-3763767945-1047358448-4033639875-82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DE5300"/>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86957" autoAdjust="0"/>
  </p:normalViewPr>
  <p:slideViewPr>
    <p:cSldViewPr snapToGrid="0" snapToObjects="1">
      <p:cViewPr varScale="1">
        <p:scale>
          <a:sx n="65" d="100"/>
          <a:sy n="65" d="100"/>
        </p:scale>
        <p:origin x="1968" y="78"/>
      </p:cViewPr>
      <p:guideLst>
        <p:guide orient="horz" pos="2160"/>
        <p:guide pos="2880"/>
      </p:guideLst>
    </p:cSldViewPr>
  </p:slideViewPr>
  <p:outlineViewPr>
    <p:cViewPr>
      <p:scale>
        <a:sx n="33" d="100"/>
        <a:sy n="33" d="100"/>
      </p:scale>
      <p:origin x="0" y="-18"/>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0" d="100"/>
          <a:sy n="60" d="100"/>
        </p:scale>
        <p:origin x="135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6A1B-E7ED-4679-AACD-6A1486E55320}" type="datetimeFigureOut">
              <a:rPr kumimoji="1" lang="ja-JP" altLang="en-US" smtClean="0"/>
              <a:t>2020/6/3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C9D90C-E85E-436F-9536-03589214DAC6}" type="slidenum">
              <a:rPr kumimoji="1" lang="ja-JP" altLang="en-US" smtClean="0"/>
              <a:t>‹#›</a:t>
            </a:fld>
            <a:endParaRPr kumimoji="1" lang="ja-JP" altLang="en-US"/>
          </a:p>
        </p:txBody>
      </p:sp>
    </p:spTree>
    <p:extLst>
      <p:ext uri="{BB962C8B-B14F-4D97-AF65-F5344CB8AC3E}">
        <p14:creationId xmlns:p14="http://schemas.microsoft.com/office/powerpoint/2010/main" val="376344574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cdn.jp.playstation.com/msg/sp_20110427_psn.html"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jp.reuters.com/article/idJPJAPAN-20830920110427"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cdn.jp.playstation.com/msg/sp_20110427_psn.html"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jp.reuters.com/article/idJPJAPAN-20830920110427"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a:t>
            </a:fld>
            <a:endParaRPr kumimoji="1" lang="ja-JP" altLang="en-US"/>
          </a:p>
        </p:txBody>
      </p:sp>
    </p:spTree>
    <p:extLst>
      <p:ext uri="{BB962C8B-B14F-4D97-AF65-F5344CB8AC3E}">
        <p14:creationId xmlns:p14="http://schemas.microsoft.com/office/powerpoint/2010/main" val="369529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12</a:t>
            </a:fld>
            <a:endParaRPr kumimoji="1" lang="ja-JP" altLang="en-US"/>
          </a:p>
        </p:txBody>
      </p:sp>
    </p:spTree>
    <p:extLst>
      <p:ext uri="{BB962C8B-B14F-4D97-AF65-F5344CB8AC3E}">
        <p14:creationId xmlns:p14="http://schemas.microsoft.com/office/powerpoint/2010/main" val="296926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13</a:t>
            </a:fld>
            <a:endParaRPr kumimoji="1" lang="ja-JP" altLang="en-US"/>
          </a:p>
        </p:txBody>
      </p:sp>
    </p:spTree>
    <p:extLst>
      <p:ext uri="{BB962C8B-B14F-4D97-AF65-F5344CB8AC3E}">
        <p14:creationId xmlns:p14="http://schemas.microsoft.com/office/powerpoint/2010/main" val="3399040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14</a:t>
            </a:fld>
            <a:endParaRPr kumimoji="1" lang="ja-JP" altLang="en-US"/>
          </a:p>
        </p:txBody>
      </p:sp>
    </p:spTree>
    <p:extLst>
      <p:ext uri="{BB962C8B-B14F-4D97-AF65-F5344CB8AC3E}">
        <p14:creationId xmlns:p14="http://schemas.microsoft.com/office/powerpoint/2010/main" val="1814611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15</a:t>
            </a:fld>
            <a:endParaRPr kumimoji="1" lang="ja-JP" altLang="en-US"/>
          </a:p>
        </p:txBody>
      </p:sp>
    </p:spTree>
    <p:extLst>
      <p:ext uri="{BB962C8B-B14F-4D97-AF65-F5344CB8AC3E}">
        <p14:creationId xmlns:p14="http://schemas.microsoft.com/office/powerpoint/2010/main" val="881157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16</a:t>
            </a:fld>
            <a:endParaRPr kumimoji="1" lang="ja-JP" altLang="en-US"/>
          </a:p>
        </p:txBody>
      </p:sp>
    </p:spTree>
    <p:extLst>
      <p:ext uri="{BB962C8B-B14F-4D97-AF65-F5344CB8AC3E}">
        <p14:creationId xmlns:p14="http://schemas.microsoft.com/office/powerpoint/2010/main" val="3351750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第二回の講義のネタを作る</a:t>
            </a:r>
            <a:endParaRPr kumimoji="1" lang="en-US" altLang="ja-JP" dirty="0" smtClean="0"/>
          </a:p>
          <a:p>
            <a:endParaRPr kumimoji="1" lang="en-US" altLang="ja-JP" dirty="0" smtClean="0"/>
          </a:p>
          <a:p>
            <a:r>
              <a:rPr kumimoji="1" lang="en-US" altLang="ja-JP" dirty="0" smtClean="0"/>
              <a:t>Bat store</a:t>
            </a:r>
          </a:p>
          <a:p>
            <a:r>
              <a:rPr kumimoji="1" lang="ja-JP" altLang="en-US" dirty="0" smtClean="0"/>
              <a:t>投稿内容書換え</a:t>
            </a:r>
            <a:endParaRPr kumimoji="1" lang="en-US" altLang="ja-JP" dirty="0" smtClean="0"/>
          </a:p>
          <a:p>
            <a:endParaRPr kumimoji="1" lang="en-US" altLang="ja-JP" dirty="0" smtClean="0"/>
          </a:p>
          <a:p>
            <a:r>
              <a:rPr kumimoji="1" lang="ja-JP" altLang="en-US" dirty="0" smtClean="0"/>
              <a:t>リクエスト</a:t>
            </a:r>
            <a:endParaRPr kumimoji="1" lang="en-US" altLang="ja-JP" dirty="0" smtClean="0"/>
          </a:p>
          <a:p>
            <a:r>
              <a:rPr kumimoji="1" lang="ja-JP" altLang="en-US" dirty="0" smtClean="0"/>
              <a:t>レスポンス止めて中身確認</a:t>
            </a:r>
            <a:endParaRPr kumimoji="1" lang="en-US" altLang="ja-JP" dirty="0" smtClean="0"/>
          </a:p>
          <a:p>
            <a:endParaRPr kumimoji="1" lang="en-US" altLang="ja-JP" dirty="0" smtClean="0"/>
          </a:p>
          <a:p>
            <a:r>
              <a:rPr kumimoji="1" lang="en-US" altLang="ja-JP" dirty="0" smtClean="0"/>
              <a:t>SQL</a:t>
            </a:r>
            <a:r>
              <a:rPr kumimoji="1" lang="ja-JP" altLang="en-US" dirty="0" smtClean="0"/>
              <a:t>：商品</a:t>
            </a:r>
            <a:endParaRPr kumimoji="1" lang="en-US" altLang="ja-JP" dirty="0" smtClean="0"/>
          </a:p>
          <a:p>
            <a:endParaRPr kumimoji="1" lang="en-US" altLang="ja-JP" dirty="0" smtClean="0"/>
          </a:p>
          <a:p>
            <a:r>
              <a:rPr kumimoji="1" lang="ja-JP" altLang="en-US" dirty="0" smtClean="0"/>
              <a:t>知識→実際に確認してみる→できたね！</a:t>
            </a:r>
            <a:endParaRPr kumimoji="1" lang="en-US" altLang="ja-JP" dirty="0" smtClean="0"/>
          </a:p>
          <a:p>
            <a:endParaRPr kumimoji="1" lang="en-US" altLang="ja-JP" dirty="0" smtClean="0"/>
          </a:p>
          <a:p>
            <a:r>
              <a:rPr kumimoji="1" lang="ja-JP" altLang="en-US" dirty="0" smtClean="0"/>
              <a:t>どうゆう風になるかの事例</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17</a:t>
            </a:fld>
            <a:endParaRPr kumimoji="1" lang="ja-JP" altLang="en-US"/>
          </a:p>
        </p:txBody>
      </p:sp>
    </p:spTree>
    <p:extLst>
      <p:ext uri="{BB962C8B-B14F-4D97-AF65-F5344CB8AC3E}">
        <p14:creationId xmlns:p14="http://schemas.microsoft.com/office/powerpoint/2010/main" val="4232303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リクエスト</a:t>
            </a:r>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18</a:t>
            </a:fld>
            <a:endParaRPr kumimoji="1" lang="ja-JP" altLang="en-US"/>
          </a:p>
        </p:txBody>
      </p:sp>
    </p:spTree>
    <p:extLst>
      <p:ext uri="{BB962C8B-B14F-4D97-AF65-F5344CB8AC3E}">
        <p14:creationId xmlns:p14="http://schemas.microsoft.com/office/powerpoint/2010/main" val="307096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リクエストとは</a:t>
            </a:r>
            <a:endParaRPr kumimoji="1" lang="en-US" altLang="ja-JP" dirty="0" smtClean="0"/>
          </a:p>
          <a:p>
            <a:endParaRPr kumimoji="1" lang="en-US" altLang="ja-JP" dirty="0" smtClean="0"/>
          </a:p>
          <a:p>
            <a:r>
              <a:rPr kumimoji="1" lang="ja-JP" altLang="en-US" dirty="0" smtClean="0"/>
              <a:t>クライアントとサーバー間で通信を行います。</a:t>
            </a:r>
            <a:endParaRPr kumimoji="1" lang="en-US" altLang="ja-JP" dirty="0" smtClean="0"/>
          </a:p>
          <a:p>
            <a:r>
              <a:rPr kumimoji="1" lang="ja-JP" altLang="en-US" dirty="0" smtClean="0"/>
              <a:t>テキストや画像などのリソースを欲しいと要求する側がクライアントとなり、そのリソースを提供する側がサーバーとなります。</a:t>
            </a:r>
            <a:endParaRPr kumimoji="1" lang="en-US" altLang="ja-JP" dirty="0" smtClean="0"/>
          </a:p>
          <a:p>
            <a:endParaRPr kumimoji="1" lang="en-US" altLang="ja-JP" dirty="0" smtClean="0"/>
          </a:p>
          <a:p>
            <a:pPr fontAlgn="base"/>
            <a:r>
              <a:rPr kumimoji="1" lang="ja-JP" altLang="en-US" sz="1200" b="0" i="0" kern="1200" dirty="0" smtClean="0">
                <a:solidFill>
                  <a:schemeClr val="tx1"/>
                </a:solidFill>
                <a:effectLst/>
                <a:latin typeface="+mn-lt"/>
                <a:ea typeface="+mn-ea"/>
                <a:cs typeface="+mn-cs"/>
              </a:rPr>
              <a:t>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でブラウザに</a:t>
            </a:r>
            <a:r>
              <a:rPr kumimoji="1" lang="en-US" altLang="ja-JP" sz="1200" b="0" i="0" kern="1200" dirty="0" smtClean="0">
                <a:solidFill>
                  <a:schemeClr val="tx1"/>
                </a:solidFill>
                <a:effectLst/>
                <a:latin typeface="+mn-lt"/>
                <a:ea typeface="+mn-ea"/>
                <a:cs typeface="+mn-cs"/>
              </a:rPr>
              <a:t>URL</a:t>
            </a:r>
            <a:r>
              <a:rPr kumimoji="1" lang="ja-JP" altLang="en-US" sz="1200" b="0" i="0" kern="1200" dirty="0" smtClean="0">
                <a:solidFill>
                  <a:schemeClr val="tx1"/>
                </a:solidFill>
                <a:effectLst/>
                <a:latin typeface="+mn-lt"/>
                <a:ea typeface="+mn-ea"/>
                <a:cs typeface="+mn-cs"/>
              </a:rPr>
              <a:t>を入力します。</a:t>
            </a:r>
          </a:p>
          <a:p>
            <a:pPr fontAlgn="base"/>
            <a:r>
              <a:rPr kumimoji="1" lang="ja-JP" altLang="en-US" sz="1200" b="0" i="0" kern="1200" dirty="0" smtClean="0">
                <a:solidFill>
                  <a:schemeClr val="tx1"/>
                </a:solidFill>
                <a:effectLst/>
                <a:latin typeface="+mn-lt"/>
                <a:ea typeface="+mn-ea"/>
                <a:cs typeface="+mn-cs"/>
              </a:rPr>
              <a:t>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から</a:t>
            </a:r>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サーバーに「</a:t>
            </a:r>
            <a:r>
              <a:rPr kumimoji="1" lang="en-US" altLang="ja-JP" sz="1200" b="0" i="0" kern="1200" dirty="0" smtClean="0">
                <a:solidFill>
                  <a:schemeClr val="tx1"/>
                </a:solidFill>
                <a:effectLst/>
                <a:latin typeface="+mn-lt"/>
                <a:ea typeface="+mn-ea"/>
                <a:cs typeface="+mn-cs"/>
              </a:rPr>
              <a:t>HTTP</a:t>
            </a:r>
            <a:r>
              <a:rPr kumimoji="1" lang="ja-JP" altLang="en-US" sz="1200" b="0" i="0" kern="1200" dirty="0" smtClean="0">
                <a:solidFill>
                  <a:schemeClr val="tx1"/>
                </a:solidFill>
                <a:effectLst/>
                <a:latin typeface="+mn-lt"/>
                <a:ea typeface="+mn-ea"/>
                <a:cs typeface="+mn-cs"/>
              </a:rPr>
              <a:t>リクエスト」を送信します。</a:t>
            </a:r>
          </a:p>
          <a:p>
            <a:pPr fontAlgn="base"/>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サーバーが、「</a:t>
            </a:r>
            <a:r>
              <a:rPr kumimoji="1" lang="en-US" altLang="ja-JP" sz="1200" b="0" i="0" kern="1200" dirty="0" smtClean="0">
                <a:solidFill>
                  <a:schemeClr val="tx1"/>
                </a:solidFill>
                <a:effectLst/>
                <a:latin typeface="+mn-lt"/>
                <a:ea typeface="+mn-ea"/>
                <a:cs typeface="+mn-cs"/>
              </a:rPr>
              <a:t>HTTP</a:t>
            </a:r>
            <a:r>
              <a:rPr kumimoji="1" lang="ja-JP" altLang="en-US" sz="1200" b="0" i="0" kern="1200" dirty="0" smtClean="0">
                <a:solidFill>
                  <a:schemeClr val="tx1"/>
                </a:solidFill>
                <a:effectLst/>
                <a:latin typeface="+mn-lt"/>
                <a:ea typeface="+mn-ea"/>
                <a:cs typeface="+mn-cs"/>
              </a:rPr>
              <a:t>リクエスト」に対応する「</a:t>
            </a:r>
            <a:r>
              <a:rPr kumimoji="1" lang="en-US" altLang="ja-JP" sz="1200" b="0" i="0" kern="1200" dirty="0" smtClean="0">
                <a:solidFill>
                  <a:schemeClr val="tx1"/>
                </a:solidFill>
                <a:effectLst/>
                <a:latin typeface="+mn-lt"/>
                <a:ea typeface="+mn-ea"/>
                <a:cs typeface="+mn-cs"/>
              </a:rPr>
              <a:t>HTTP</a:t>
            </a:r>
            <a:r>
              <a:rPr kumimoji="1" lang="ja-JP" altLang="en-US" sz="1200" b="0" i="0" kern="1200" dirty="0" smtClean="0">
                <a:solidFill>
                  <a:schemeClr val="tx1"/>
                </a:solidFill>
                <a:effectLst/>
                <a:latin typeface="+mn-lt"/>
                <a:ea typeface="+mn-ea"/>
                <a:cs typeface="+mn-cs"/>
              </a:rPr>
              <a:t>レスポンス」をクライアント側の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に送信します。</a:t>
            </a:r>
          </a:p>
          <a:p>
            <a:pPr fontAlgn="base"/>
            <a:r>
              <a:rPr kumimoji="1" lang="ja-JP" altLang="en-US" sz="1200" b="0" i="0" kern="1200" dirty="0" smtClean="0">
                <a:solidFill>
                  <a:schemeClr val="tx1"/>
                </a:solidFill>
                <a:effectLst/>
                <a:latin typeface="+mn-lt"/>
                <a:ea typeface="+mn-ea"/>
                <a:cs typeface="+mn-cs"/>
              </a:rPr>
              <a:t>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で</a:t>
            </a:r>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ページを表示します。</a:t>
            </a:r>
            <a:endParaRPr kumimoji="1" lang="en-US" altLang="ja-JP" sz="1200" b="0" i="0" kern="1200" dirty="0" smtClean="0">
              <a:solidFill>
                <a:schemeClr val="tx1"/>
              </a:solidFill>
              <a:effectLst/>
              <a:latin typeface="+mn-lt"/>
              <a:ea typeface="+mn-ea"/>
              <a:cs typeface="+mn-cs"/>
            </a:endParaRPr>
          </a:p>
          <a:p>
            <a:pPr fontAlgn="base"/>
            <a:endParaRPr kumimoji="1" lang="en-US" altLang="ja-JP" sz="1200" b="0" i="0" kern="1200" dirty="0" smtClean="0">
              <a:solidFill>
                <a:schemeClr val="tx1"/>
              </a:solidFill>
              <a:effectLst/>
              <a:latin typeface="+mn-lt"/>
              <a:ea typeface="+mn-ea"/>
              <a:cs typeface="+mn-cs"/>
            </a:endParaRPr>
          </a:p>
          <a:p>
            <a:pPr fontAlgn="base" latinLnBrk="1"/>
            <a:r>
              <a:rPr kumimoji="1" lang="ja-JP" altLang="en-US" sz="1200" b="0" i="0" kern="1200" dirty="0" smtClean="0">
                <a:solidFill>
                  <a:schemeClr val="tx1"/>
                </a:solidFill>
                <a:effectLst/>
                <a:latin typeface="+mn-lt"/>
                <a:ea typeface="+mn-ea"/>
                <a:cs typeface="+mn-cs"/>
              </a:rPr>
              <a:t>クライアントとはサービスを受ける側のことです。</a:t>
            </a:r>
          </a:p>
          <a:p>
            <a:pPr fontAlgn="base" latinLnBrk="1"/>
            <a:r>
              <a:rPr kumimoji="1" lang="ja-JP" altLang="en-US" sz="1200" b="0" i="0" kern="1200" dirty="0" smtClean="0">
                <a:solidFill>
                  <a:schemeClr val="tx1"/>
                </a:solidFill>
                <a:effectLst/>
                <a:latin typeface="+mn-lt"/>
                <a:ea typeface="+mn-ea"/>
                <a:cs typeface="+mn-cs"/>
              </a:rPr>
              <a:t>サーバーとはサービスを提供する側のことです。</a:t>
            </a:r>
          </a:p>
          <a:p>
            <a:pPr fontAlgn="base" latinLnBrk="1"/>
            <a:r>
              <a:rPr kumimoji="1" lang="ja-JP" altLang="en-US" sz="1200" b="0" i="0" kern="1200" dirty="0" smtClean="0">
                <a:solidFill>
                  <a:schemeClr val="tx1"/>
                </a:solidFill>
                <a:effectLst/>
                <a:latin typeface="+mn-lt"/>
                <a:ea typeface="+mn-ea"/>
                <a:cs typeface="+mn-cs"/>
              </a:rPr>
              <a:t>１回やりとりする毎に接続は切れます。これをステートレス型と呼びます。</a:t>
            </a:r>
            <a:br>
              <a:rPr kumimoji="1" lang="ja-JP" altLang="en-US" sz="1200" b="0" i="0" kern="1200" dirty="0" smtClean="0">
                <a:solidFill>
                  <a:schemeClr val="tx1"/>
                </a:solidFill>
                <a:effectLst/>
                <a:latin typeface="+mn-lt"/>
                <a:ea typeface="+mn-ea"/>
                <a:cs typeface="+mn-cs"/>
              </a:rPr>
            </a:br>
            <a:r>
              <a:rPr kumimoji="1" lang="en-US" altLang="ja-JP" sz="1200" b="0" i="0" kern="1200" dirty="0" smtClean="0">
                <a:solidFill>
                  <a:schemeClr val="tx1"/>
                </a:solidFill>
                <a:effectLst/>
                <a:latin typeface="+mn-lt"/>
                <a:ea typeface="+mn-ea"/>
                <a:cs typeface="+mn-cs"/>
              </a:rPr>
              <a:t>HTTP/1.1</a:t>
            </a:r>
            <a:r>
              <a:rPr kumimoji="1" lang="ja-JP" altLang="en-US" sz="1200" b="0" i="0" kern="1200" dirty="0" smtClean="0">
                <a:solidFill>
                  <a:schemeClr val="tx1"/>
                </a:solidFill>
                <a:effectLst/>
                <a:latin typeface="+mn-lt"/>
                <a:ea typeface="+mn-ea"/>
                <a:cs typeface="+mn-cs"/>
              </a:rPr>
              <a:t>では、</a:t>
            </a:r>
            <a:r>
              <a:rPr kumimoji="1" lang="en-US" altLang="ja-JP" sz="1200" b="0" i="0" kern="1200" dirty="0" smtClean="0">
                <a:solidFill>
                  <a:schemeClr val="tx1"/>
                </a:solidFill>
                <a:effectLst/>
                <a:latin typeface="+mn-lt"/>
                <a:ea typeface="+mn-ea"/>
                <a:cs typeface="+mn-cs"/>
              </a:rPr>
              <a:t>Connection: Keep-alive</a:t>
            </a:r>
            <a:r>
              <a:rPr kumimoji="1" lang="ja-JP" altLang="en-US" sz="1200" b="0" i="0" kern="1200" dirty="0" smtClean="0">
                <a:solidFill>
                  <a:schemeClr val="tx1"/>
                </a:solidFill>
                <a:effectLst/>
                <a:latin typeface="+mn-lt"/>
                <a:ea typeface="+mn-ea"/>
                <a:cs typeface="+mn-cs"/>
              </a:rPr>
              <a:t>がデフォルトになっていて接続は維持されます。</a:t>
            </a:r>
            <a:br>
              <a:rPr kumimoji="1" lang="ja-JP" altLang="en-US" sz="1200" b="0" i="0" kern="1200" dirty="0" smtClean="0">
                <a:solidFill>
                  <a:schemeClr val="tx1"/>
                </a:solidFill>
                <a:effectLst/>
                <a:latin typeface="+mn-lt"/>
                <a:ea typeface="+mn-ea"/>
                <a:cs typeface="+mn-cs"/>
              </a:rPr>
            </a:br>
            <a:r>
              <a:rPr kumimoji="1" lang="ja-JP" altLang="en-US" sz="1200" b="0" i="0" kern="1200" dirty="0" smtClean="0">
                <a:solidFill>
                  <a:schemeClr val="tx1"/>
                </a:solidFill>
                <a:effectLst/>
                <a:latin typeface="+mn-lt"/>
                <a:ea typeface="+mn-ea"/>
                <a:cs typeface="+mn-cs"/>
              </a:rPr>
              <a:t>クライアントは取得した</a:t>
            </a:r>
            <a:r>
              <a:rPr kumimoji="1" lang="en-US" altLang="ja-JP" sz="1200" b="0" i="0" kern="1200" dirty="0" smtClean="0">
                <a:solidFill>
                  <a:schemeClr val="tx1"/>
                </a:solidFill>
                <a:effectLst/>
                <a:latin typeface="+mn-lt"/>
                <a:ea typeface="+mn-ea"/>
                <a:cs typeface="+mn-cs"/>
              </a:rPr>
              <a:t>html</a:t>
            </a:r>
            <a:r>
              <a:rPr kumimoji="1" lang="ja-JP" altLang="en-US" sz="1200" b="0" i="0" kern="1200" dirty="0" smtClean="0">
                <a:solidFill>
                  <a:schemeClr val="tx1"/>
                </a:solidFill>
                <a:effectLst/>
                <a:latin typeface="+mn-lt"/>
                <a:ea typeface="+mn-ea"/>
                <a:cs typeface="+mn-cs"/>
              </a:rPr>
              <a:t>ファイルを見て、</a:t>
            </a:r>
            <a:r>
              <a:rPr kumimoji="1" lang="en-US" altLang="ja-JP" sz="1200" b="0" i="0" kern="1200" dirty="0" smtClean="0">
                <a:solidFill>
                  <a:schemeClr val="tx1"/>
                </a:solidFill>
                <a:effectLst/>
                <a:latin typeface="+mn-lt"/>
                <a:ea typeface="+mn-ea"/>
                <a:cs typeface="+mn-cs"/>
              </a:rPr>
              <a:t>CSS</a:t>
            </a:r>
            <a:r>
              <a:rPr kumimoji="1" lang="ja-JP" altLang="en-US" sz="1200" b="0" i="0" kern="1200" dirty="0" smtClean="0">
                <a:solidFill>
                  <a:schemeClr val="tx1"/>
                </a:solidFill>
                <a:effectLst/>
                <a:latin typeface="+mn-lt"/>
                <a:ea typeface="+mn-ea"/>
                <a:cs typeface="+mn-cs"/>
              </a:rPr>
              <a:t>や画像ファイルが必要な場合は、またサーバーにリクエストを送ります。</a:t>
            </a:r>
          </a:p>
          <a:p>
            <a:pPr fontAlgn="base" latinLnBrk="1"/>
            <a:r>
              <a:rPr kumimoji="1" lang="ja-JP" altLang="en-US" sz="1200" b="0" i="0" kern="1200" dirty="0" smtClean="0">
                <a:solidFill>
                  <a:schemeClr val="tx1"/>
                </a:solidFill>
                <a:effectLst/>
                <a:latin typeface="+mn-lt"/>
                <a:ea typeface="+mn-ea"/>
                <a:cs typeface="+mn-cs"/>
              </a:rPr>
              <a:t>クライアントは取得した</a:t>
            </a:r>
            <a:r>
              <a:rPr kumimoji="1" lang="en-US" altLang="ja-JP" sz="1200" b="0" i="0" kern="1200" dirty="0" smtClean="0">
                <a:solidFill>
                  <a:schemeClr val="tx1"/>
                </a:solidFill>
                <a:effectLst/>
                <a:latin typeface="+mn-lt"/>
                <a:ea typeface="+mn-ea"/>
                <a:cs typeface="+mn-cs"/>
              </a:rPr>
              <a:t>html</a:t>
            </a:r>
            <a:r>
              <a:rPr kumimoji="1" lang="ja-JP" altLang="en-US" sz="1200" b="0" i="0" kern="1200" dirty="0" smtClean="0">
                <a:solidFill>
                  <a:schemeClr val="tx1"/>
                </a:solidFill>
                <a:effectLst/>
                <a:latin typeface="+mn-lt"/>
                <a:ea typeface="+mn-ea"/>
                <a:cs typeface="+mn-cs"/>
              </a:rPr>
              <a:t>ファイルや</a:t>
            </a:r>
            <a:r>
              <a:rPr kumimoji="1" lang="en-US" altLang="ja-JP" sz="1200" b="0" i="0" kern="1200" dirty="0" smtClean="0">
                <a:solidFill>
                  <a:schemeClr val="tx1"/>
                </a:solidFill>
                <a:effectLst/>
                <a:latin typeface="+mn-lt"/>
                <a:ea typeface="+mn-ea"/>
                <a:cs typeface="+mn-cs"/>
              </a:rPr>
              <a:t>CSS</a:t>
            </a:r>
            <a:r>
              <a:rPr kumimoji="1" lang="ja-JP" altLang="en-US" sz="1200" b="0" i="0" kern="1200" dirty="0" smtClean="0">
                <a:solidFill>
                  <a:schemeClr val="tx1"/>
                </a:solidFill>
                <a:effectLst/>
                <a:latin typeface="+mn-lt"/>
                <a:ea typeface="+mn-ea"/>
                <a:cs typeface="+mn-cs"/>
              </a:rPr>
              <a:t>や画像等を組み立ててページを表示します。</a:t>
            </a:r>
          </a:p>
          <a:p>
            <a:pPr fontAlgn="base"/>
            <a:endParaRPr kumimoji="1" lang="ja-JP" altLang="en-US" sz="1200" b="0" i="0"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19</a:t>
            </a:fld>
            <a:endParaRPr kumimoji="1" lang="ja-JP" altLang="en-US"/>
          </a:p>
        </p:txBody>
      </p:sp>
    </p:spTree>
    <p:extLst>
      <p:ext uri="{BB962C8B-B14F-4D97-AF65-F5344CB8AC3E}">
        <p14:creationId xmlns:p14="http://schemas.microsoft.com/office/powerpoint/2010/main" val="3081704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HTTP</a:t>
            </a:r>
            <a:r>
              <a:rPr kumimoji="1" lang="ja-JP" altLang="en-US" dirty="0" smtClean="0"/>
              <a:t>リクエストの</a:t>
            </a:r>
            <a:r>
              <a:rPr kumimoji="1" lang="en-US" altLang="ja-JP" dirty="0" smtClean="0"/>
              <a:t>POST</a:t>
            </a:r>
            <a:r>
              <a:rPr kumimoji="1" lang="ja-JP" altLang="en-US" dirty="0" smtClean="0"/>
              <a:t>メソッド</a:t>
            </a:r>
            <a:endParaRPr kumimoji="1" lang="en-US" altLang="ja-JP" dirty="0" smtClean="0"/>
          </a:p>
          <a:p>
            <a:endParaRPr kumimoji="1" lang="en-US" altLang="ja-JP" dirty="0" smtClean="0"/>
          </a:p>
          <a:p>
            <a:r>
              <a:rPr kumimoji="1" lang="en-US" altLang="ja-JP" dirty="0" smtClean="0"/>
              <a:t>HTTP</a:t>
            </a:r>
            <a:r>
              <a:rPr kumimoji="1" lang="ja-JP" altLang="en-US" dirty="0" smtClean="0"/>
              <a:t>：文章などの情報をやり取りするときに使われる通信手順</a:t>
            </a:r>
            <a:endParaRPr kumimoji="1" lang="en-US" altLang="ja-JP" dirty="0" smtClean="0"/>
          </a:p>
          <a:p>
            <a:r>
              <a:rPr kumimoji="1" lang="en-US" altLang="ja-JP" dirty="0" smtClean="0"/>
              <a:t>POST</a:t>
            </a:r>
            <a:r>
              <a:rPr kumimoji="1" lang="ja-JP" altLang="en-US" dirty="0" smtClean="0"/>
              <a:t>：</a:t>
            </a:r>
            <a:r>
              <a:rPr kumimoji="1" lang="en-US" altLang="ja-JP" dirty="0" smtClean="0"/>
              <a:t>Web</a:t>
            </a:r>
            <a:r>
              <a:rPr kumimoji="1" lang="ja-JP" altLang="en-US" dirty="0" smtClean="0"/>
              <a:t>サーバに情報を送り出すために使用されます。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20</a:t>
            </a:fld>
            <a:endParaRPr kumimoji="1" lang="ja-JP" altLang="en-US"/>
          </a:p>
        </p:txBody>
      </p:sp>
    </p:spTree>
    <p:extLst>
      <p:ext uri="{BB962C8B-B14F-4D97-AF65-F5344CB8AC3E}">
        <p14:creationId xmlns:p14="http://schemas.microsoft.com/office/powerpoint/2010/main" val="869010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3335910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a:t>
            </a:fld>
            <a:endParaRPr kumimoji="1" lang="ja-JP" altLang="en-US"/>
          </a:p>
        </p:txBody>
      </p:sp>
    </p:spTree>
    <p:extLst>
      <p:ext uri="{BB962C8B-B14F-4D97-AF65-F5344CB8AC3E}">
        <p14:creationId xmlns:p14="http://schemas.microsoft.com/office/powerpoint/2010/main" val="1344394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22</a:t>
            </a:fld>
            <a:endParaRPr kumimoji="1" lang="ja-JP" altLang="en-US"/>
          </a:p>
        </p:txBody>
      </p:sp>
    </p:spTree>
    <p:extLst>
      <p:ext uri="{BB962C8B-B14F-4D97-AF65-F5344CB8AC3E}">
        <p14:creationId xmlns:p14="http://schemas.microsoft.com/office/powerpoint/2010/main" val="2885228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リクエストとは</a:t>
            </a:r>
            <a:endParaRPr kumimoji="1" lang="en-US" altLang="ja-JP" dirty="0" smtClean="0"/>
          </a:p>
          <a:p>
            <a:endParaRPr kumimoji="1" lang="en-US" altLang="ja-JP" dirty="0" smtClean="0"/>
          </a:p>
          <a:p>
            <a:r>
              <a:rPr kumimoji="1" lang="ja-JP" altLang="en-US" dirty="0" smtClean="0"/>
              <a:t>クライアントとサーバー間で通信を行います。</a:t>
            </a:r>
            <a:endParaRPr kumimoji="1" lang="en-US" altLang="ja-JP" dirty="0" smtClean="0"/>
          </a:p>
          <a:p>
            <a:r>
              <a:rPr kumimoji="1" lang="ja-JP" altLang="en-US" dirty="0" smtClean="0"/>
              <a:t>テキストや画像などのリソースを欲しいと要求する側がクライアントとなり、そのリソースを提供する側がサーバーとなります。</a:t>
            </a:r>
            <a:endParaRPr kumimoji="1" lang="en-US" altLang="ja-JP" dirty="0" smtClean="0"/>
          </a:p>
          <a:p>
            <a:endParaRPr kumimoji="1" lang="en-US" altLang="ja-JP" dirty="0" smtClean="0"/>
          </a:p>
          <a:p>
            <a:pPr fontAlgn="base"/>
            <a:r>
              <a:rPr kumimoji="1" lang="ja-JP" altLang="en-US" sz="1200" b="0" i="0" kern="1200" dirty="0" smtClean="0">
                <a:solidFill>
                  <a:schemeClr val="tx1"/>
                </a:solidFill>
                <a:effectLst/>
                <a:latin typeface="+mn-lt"/>
                <a:ea typeface="+mn-ea"/>
                <a:cs typeface="+mn-cs"/>
              </a:rPr>
              <a:t>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でブラウザに</a:t>
            </a:r>
            <a:r>
              <a:rPr kumimoji="1" lang="en-US" altLang="ja-JP" sz="1200" b="0" i="0" kern="1200" dirty="0" smtClean="0">
                <a:solidFill>
                  <a:schemeClr val="tx1"/>
                </a:solidFill>
                <a:effectLst/>
                <a:latin typeface="+mn-lt"/>
                <a:ea typeface="+mn-ea"/>
                <a:cs typeface="+mn-cs"/>
              </a:rPr>
              <a:t>URL</a:t>
            </a:r>
            <a:r>
              <a:rPr kumimoji="1" lang="ja-JP" altLang="en-US" sz="1200" b="0" i="0" kern="1200" dirty="0" smtClean="0">
                <a:solidFill>
                  <a:schemeClr val="tx1"/>
                </a:solidFill>
                <a:effectLst/>
                <a:latin typeface="+mn-lt"/>
                <a:ea typeface="+mn-ea"/>
                <a:cs typeface="+mn-cs"/>
              </a:rPr>
              <a:t>を入力します。</a:t>
            </a:r>
          </a:p>
          <a:p>
            <a:pPr fontAlgn="base"/>
            <a:r>
              <a:rPr kumimoji="1" lang="ja-JP" altLang="en-US" sz="1200" b="0" i="0" kern="1200" dirty="0" smtClean="0">
                <a:solidFill>
                  <a:schemeClr val="tx1"/>
                </a:solidFill>
                <a:effectLst/>
                <a:latin typeface="+mn-lt"/>
                <a:ea typeface="+mn-ea"/>
                <a:cs typeface="+mn-cs"/>
              </a:rPr>
              <a:t>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から</a:t>
            </a:r>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サーバーに「</a:t>
            </a:r>
            <a:r>
              <a:rPr kumimoji="1" lang="en-US" altLang="ja-JP" sz="1200" b="0" i="0" kern="1200" dirty="0" smtClean="0">
                <a:solidFill>
                  <a:schemeClr val="tx1"/>
                </a:solidFill>
                <a:effectLst/>
                <a:latin typeface="+mn-lt"/>
                <a:ea typeface="+mn-ea"/>
                <a:cs typeface="+mn-cs"/>
              </a:rPr>
              <a:t>HTTP</a:t>
            </a:r>
            <a:r>
              <a:rPr kumimoji="1" lang="ja-JP" altLang="en-US" sz="1200" b="0" i="0" kern="1200" dirty="0" smtClean="0">
                <a:solidFill>
                  <a:schemeClr val="tx1"/>
                </a:solidFill>
                <a:effectLst/>
                <a:latin typeface="+mn-lt"/>
                <a:ea typeface="+mn-ea"/>
                <a:cs typeface="+mn-cs"/>
              </a:rPr>
              <a:t>リクエスト」を送信します。</a:t>
            </a:r>
          </a:p>
          <a:p>
            <a:pPr fontAlgn="base"/>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サーバーが、「</a:t>
            </a:r>
            <a:r>
              <a:rPr kumimoji="1" lang="en-US" altLang="ja-JP" sz="1200" b="0" i="0" kern="1200" dirty="0" smtClean="0">
                <a:solidFill>
                  <a:schemeClr val="tx1"/>
                </a:solidFill>
                <a:effectLst/>
                <a:latin typeface="+mn-lt"/>
                <a:ea typeface="+mn-ea"/>
                <a:cs typeface="+mn-cs"/>
              </a:rPr>
              <a:t>HTTP</a:t>
            </a:r>
            <a:r>
              <a:rPr kumimoji="1" lang="ja-JP" altLang="en-US" sz="1200" b="0" i="0" kern="1200" dirty="0" smtClean="0">
                <a:solidFill>
                  <a:schemeClr val="tx1"/>
                </a:solidFill>
                <a:effectLst/>
                <a:latin typeface="+mn-lt"/>
                <a:ea typeface="+mn-ea"/>
                <a:cs typeface="+mn-cs"/>
              </a:rPr>
              <a:t>リクエスト」に対応する「</a:t>
            </a:r>
            <a:r>
              <a:rPr kumimoji="1" lang="en-US" altLang="ja-JP" sz="1200" b="0" i="0" kern="1200" dirty="0" smtClean="0">
                <a:solidFill>
                  <a:schemeClr val="tx1"/>
                </a:solidFill>
                <a:effectLst/>
                <a:latin typeface="+mn-lt"/>
                <a:ea typeface="+mn-ea"/>
                <a:cs typeface="+mn-cs"/>
              </a:rPr>
              <a:t>HTTP</a:t>
            </a:r>
            <a:r>
              <a:rPr kumimoji="1" lang="ja-JP" altLang="en-US" sz="1200" b="0" i="0" kern="1200" dirty="0" smtClean="0">
                <a:solidFill>
                  <a:schemeClr val="tx1"/>
                </a:solidFill>
                <a:effectLst/>
                <a:latin typeface="+mn-lt"/>
                <a:ea typeface="+mn-ea"/>
                <a:cs typeface="+mn-cs"/>
              </a:rPr>
              <a:t>レスポンス」をクライアント側の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に送信します。</a:t>
            </a:r>
          </a:p>
          <a:p>
            <a:pPr fontAlgn="base"/>
            <a:r>
              <a:rPr kumimoji="1" lang="ja-JP" altLang="en-US" sz="1200" b="0" i="0" kern="1200" dirty="0" smtClean="0">
                <a:solidFill>
                  <a:schemeClr val="tx1"/>
                </a:solidFill>
                <a:effectLst/>
                <a:latin typeface="+mn-lt"/>
                <a:ea typeface="+mn-ea"/>
                <a:cs typeface="+mn-cs"/>
              </a:rPr>
              <a:t>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で</a:t>
            </a:r>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ページを表示します。</a:t>
            </a:r>
            <a:endParaRPr kumimoji="1" lang="en-US" altLang="ja-JP" sz="1200" b="0" i="0" kern="1200" dirty="0" smtClean="0">
              <a:solidFill>
                <a:schemeClr val="tx1"/>
              </a:solidFill>
              <a:effectLst/>
              <a:latin typeface="+mn-lt"/>
              <a:ea typeface="+mn-ea"/>
              <a:cs typeface="+mn-cs"/>
            </a:endParaRPr>
          </a:p>
          <a:p>
            <a:pPr fontAlgn="base"/>
            <a:endParaRPr kumimoji="1" lang="en-US" altLang="ja-JP" sz="1200" b="0" i="0" kern="1200" dirty="0" smtClean="0">
              <a:solidFill>
                <a:schemeClr val="tx1"/>
              </a:solidFill>
              <a:effectLst/>
              <a:latin typeface="+mn-lt"/>
              <a:ea typeface="+mn-ea"/>
              <a:cs typeface="+mn-cs"/>
            </a:endParaRPr>
          </a:p>
          <a:p>
            <a:pPr fontAlgn="base" latinLnBrk="1"/>
            <a:r>
              <a:rPr kumimoji="1" lang="ja-JP" altLang="en-US" sz="1200" b="0" i="0" kern="1200" dirty="0" smtClean="0">
                <a:solidFill>
                  <a:schemeClr val="tx1"/>
                </a:solidFill>
                <a:effectLst/>
                <a:latin typeface="+mn-lt"/>
                <a:ea typeface="+mn-ea"/>
                <a:cs typeface="+mn-cs"/>
              </a:rPr>
              <a:t>クライアントとはサービスを受ける側のことです。</a:t>
            </a:r>
          </a:p>
          <a:p>
            <a:pPr fontAlgn="base" latinLnBrk="1"/>
            <a:r>
              <a:rPr kumimoji="1" lang="ja-JP" altLang="en-US" sz="1200" b="0" i="0" kern="1200" dirty="0" smtClean="0">
                <a:solidFill>
                  <a:schemeClr val="tx1"/>
                </a:solidFill>
                <a:effectLst/>
                <a:latin typeface="+mn-lt"/>
                <a:ea typeface="+mn-ea"/>
                <a:cs typeface="+mn-cs"/>
              </a:rPr>
              <a:t>サーバーとはサービスを提供する側のことです。</a:t>
            </a:r>
          </a:p>
          <a:p>
            <a:pPr fontAlgn="base" latinLnBrk="1"/>
            <a:r>
              <a:rPr kumimoji="1" lang="ja-JP" altLang="en-US" sz="1200" b="0" i="0" kern="1200" dirty="0" smtClean="0">
                <a:solidFill>
                  <a:schemeClr val="tx1"/>
                </a:solidFill>
                <a:effectLst/>
                <a:latin typeface="+mn-lt"/>
                <a:ea typeface="+mn-ea"/>
                <a:cs typeface="+mn-cs"/>
              </a:rPr>
              <a:t>１回やりとりする毎に接続は切れます。これをステートレス型と呼びます。</a:t>
            </a:r>
            <a:br>
              <a:rPr kumimoji="1" lang="ja-JP" altLang="en-US" sz="1200" b="0" i="0" kern="1200" dirty="0" smtClean="0">
                <a:solidFill>
                  <a:schemeClr val="tx1"/>
                </a:solidFill>
                <a:effectLst/>
                <a:latin typeface="+mn-lt"/>
                <a:ea typeface="+mn-ea"/>
                <a:cs typeface="+mn-cs"/>
              </a:rPr>
            </a:br>
            <a:r>
              <a:rPr kumimoji="1" lang="en-US" altLang="ja-JP" sz="1200" b="0" i="0" kern="1200" dirty="0" smtClean="0">
                <a:solidFill>
                  <a:schemeClr val="tx1"/>
                </a:solidFill>
                <a:effectLst/>
                <a:latin typeface="+mn-lt"/>
                <a:ea typeface="+mn-ea"/>
                <a:cs typeface="+mn-cs"/>
              </a:rPr>
              <a:t>HTTP/1.1</a:t>
            </a:r>
            <a:r>
              <a:rPr kumimoji="1" lang="ja-JP" altLang="en-US" sz="1200" b="0" i="0" kern="1200" dirty="0" smtClean="0">
                <a:solidFill>
                  <a:schemeClr val="tx1"/>
                </a:solidFill>
                <a:effectLst/>
                <a:latin typeface="+mn-lt"/>
                <a:ea typeface="+mn-ea"/>
                <a:cs typeface="+mn-cs"/>
              </a:rPr>
              <a:t>では、</a:t>
            </a:r>
            <a:r>
              <a:rPr kumimoji="1" lang="en-US" altLang="ja-JP" sz="1200" b="0" i="0" kern="1200" dirty="0" smtClean="0">
                <a:solidFill>
                  <a:schemeClr val="tx1"/>
                </a:solidFill>
                <a:effectLst/>
                <a:latin typeface="+mn-lt"/>
                <a:ea typeface="+mn-ea"/>
                <a:cs typeface="+mn-cs"/>
              </a:rPr>
              <a:t>Connection: Keep-alive</a:t>
            </a:r>
            <a:r>
              <a:rPr kumimoji="1" lang="ja-JP" altLang="en-US" sz="1200" b="0" i="0" kern="1200" dirty="0" smtClean="0">
                <a:solidFill>
                  <a:schemeClr val="tx1"/>
                </a:solidFill>
                <a:effectLst/>
                <a:latin typeface="+mn-lt"/>
                <a:ea typeface="+mn-ea"/>
                <a:cs typeface="+mn-cs"/>
              </a:rPr>
              <a:t>がデフォルトになっていて接続は維持されます。</a:t>
            </a:r>
            <a:br>
              <a:rPr kumimoji="1" lang="ja-JP" altLang="en-US" sz="1200" b="0" i="0" kern="1200" dirty="0" smtClean="0">
                <a:solidFill>
                  <a:schemeClr val="tx1"/>
                </a:solidFill>
                <a:effectLst/>
                <a:latin typeface="+mn-lt"/>
                <a:ea typeface="+mn-ea"/>
                <a:cs typeface="+mn-cs"/>
              </a:rPr>
            </a:br>
            <a:r>
              <a:rPr kumimoji="1" lang="ja-JP" altLang="en-US" sz="1200" b="0" i="0" kern="1200" dirty="0" smtClean="0">
                <a:solidFill>
                  <a:schemeClr val="tx1"/>
                </a:solidFill>
                <a:effectLst/>
                <a:latin typeface="+mn-lt"/>
                <a:ea typeface="+mn-ea"/>
                <a:cs typeface="+mn-cs"/>
              </a:rPr>
              <a:t>クライアントは取得した</a:t>
            </a:r>
            <a:r>
              <a:rPr kumimoji="1" lang="en-US" altLang="ja-JP" sz="1200" b="0" i="0" kern="1200" dirty="0" smtClean="0">
                <a:solidFill>
                  <a:schemeClr val="tx1"/>
                </a:solidFill>
                <a:effectLst/>
                <a:latin typeface="+mn-lt"/>
                <a:ea typeface="+mn-ea"/>
                <a:cs typeface="+mn-cs"/>
              </a:rPr>
              <a:t>html</a:t>
            </a:r>
            <a:r>
              <a:rPr kumimoji="1" lang="ja-JP" altLang="en-US" sz="1200" b="0" i="0" kern="1200" dirty="0" smtClean="0">
                <a:solidFill>
                  <a:schemeClr val="tx1"/>
                </a:solidFill>
                <a:effectLst/>
                <a:latin typeface="+mn-lt"/>
                <a:ea typeface="+mn-ea"/>
                <a:cs typeface="+mn-cs"/>
              </a:rPr>
              <a:t>ファイルを見て、</a:t>
            </a:r>
            <a:r>
              <a:rPr kumimoji="1" lang="en-US" altLang="ja-JP" sz="1200" b="0" i="0" kern="1200" dirty="0" smtClean="0">
                <a:solidFill>
                  <a:schemeClr val="tx1"/>
                </a:solidFill>
                <a:effectLst/>
                <a:latin typeface="+mn-lt"/>
                <a:ea typeface="+mn-ea"/>
                <a:cs typeface="+mn-cs"/>
              </a:rPr>
              <a:t>CSS</a:t>
            </a:r>
            <a:r>
              <a:rPr kumimoji="1" lang="ja-JP" altLang="en-US" sz="1200" b="0" i="0" kern="1200" dirty="0" smtClean="0">
                <a:solidFill>
                  <a:schemeClr val="tx1"/>
                </a:solidFill>
                <a:effectLst/>
                <a:latin typeface="+mn-lt"/>
                <a:ea typeface="+mn-ea"/>
                <a:cs typeface="+mn-cs"/>
              </a:rPr>
              <a:t>や画像ファイルが必要な場合は、またサーバーにリクエストを送ります。</a:t>
            </a:r>
          </a:p>
          <a:p>
            <a:pPr fontAlgn="base" latinLnBrk="1"/>
            <a:r>
              <a:rPr kumimoji="1" lang="ja-JP" altLang="en-US" sz="1200" b="0" i="0" kern="1200" dirty="0" smtClean="0">
                <a:solidFill>
                  <a:schemeClr val="tx1"/>
                </a:solidFill>
                <a:effectLst/>
                <a:latin typeface="+mn-lt"/>
                <a:ea typeface="+mn-ea"/>
                <a:cs typeface="+mn-cs"/>
              </a:rPr>
              <a:t>クライアントは取得した</a:t>
            </a:r>
            <a:r>
              <a:rPr kumimoji="1" lang="en-US" altLang="ja-JP" sz="1200" b="0" i="0" kern="1200" dirty="0" smtClean="0">
                <a:solidFill>
                  <a:schemeClr val="tx1"/>
                </a:solidFill>
                <a:effectLst/>
                <a:latin typeface="+mn-lt"/>
                <a:ea typeface="+mn-ea"/>
                <a:cs typeface="+mn-cs"/>
              </a:rPr>
              <a:t>html</a:t>
            </a:r>
            <a:r>
              <a:rPr kumimoji="1" lang="ja-JP" altLang="en-US" sz="1200" b="0" i="0" kern="1200" dirty="0" smtClean="0">
                <a:solidFill>
                  <a:schemeClr val="tx1"/>
                </a:solidFill>
                <a:effectLst/>
                <a:latin typeface="+mn-lt"/>
                <a:ea typeface="+mn-ea"/>
                <a:cs typeface="+mn-cs"/>
              </a:rPr>
              <a:t>ファイルや</a:t>
            </a:r>
            <a:r>
              <a:rPr kumimoji="1" lang="en-US" altLang="ja-JP" sz="1200" b="0" i="0" kern="1200" dirty="0" smtClean="0">
                <a:solidFill>
                  <a:schemeClr val="tx1"/>
                </a:solidFill>
                <a:effectLst/>
                <a:latin typeface="+mn-lt"/>
                <a:ea typeface="+mn-ea"/>
                <a:cs typeface="+mn-cs"/>
              </a:rPr>
              <a:t>CSS</a:t>
            </a:r>
            <a:r>
              <a:rPr kumimoji="1" lang="ja-JP" altLang="en-US" sz="1200" b="0" i="0" kern="1200" dirty="0" smtClean="0">
                <a:solidFill>
                  <a:schemeClr val="tx1"/>
                </a:solidFill>
                <a:effectLst/>
                <a:latin typeface="+mn-lt"/>
                <a:ea typeface="+mn-ea"/>
                <a:cs typeface="+mn-cs"/>
              </a:rPr>
              <a:t>や画像等を組み立ててページを表示します。</a:t>
            </a:r>
          </a:p>
          <a:p>
            <a:pPr fontAlgn="base"/>
            <a:endParaRPr kumimoji="1" lang="ja-JP" altLang="en-US" sz="1200" b="0" i="0"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23</a:t>
            </a:fld>
            <a:endParaRPr kumimoji="1" lang="ja-JP" altLang="en-US"/>
          </a:p>
        </p:txBody>
      </p:sp>
    </p:spTree>
    <p:extLst>
      <p:ext uri="{BB962C8B-B14F-4D97-AF65-F5344CB8AC3E}">
        <p14:creationId xmlns:p14="http://schemas.microsoft.com/office/powerpoint/2010/main" val="2037462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24</a:t>
            </a:fld>
            <a:endParaRPr kumimoji="1" lang="ja-JP" altLang="en-US"/>
          </a:p>
        </p:txBody>
      </p:sp>
    </p:spTree>
    <p:extLst>
      <p:ext uri="{BB962C8B-B14F-4D97-AF65-F5344CB8AC3E}">
        <p14:creationId xmlns:p14="http://schemas.microsoft.com/office/powerpoint/2010/main" val="431754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25</a:t>
            </a:fld>
            <a:endParaRPr kumimoji="1" lang="ja-JP" altLang="en-US"/>
          </a:p>
        </p:txBody>
      </p:sp>
    </p:spTree>
    <p:extLst>
      <p:ext uri="{BB962C8B-B14F-4D97-AF65-F5344CB8AC3E}">
        <p14:creationId xmlns:p14="http://schemas.microsoft.com/office/powerpoint/2010/main" val="2277734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26</a:t>
            </a:fld>
            <a:endParaRPr kumimoji="1" lang="ja-JP" altLang="en-US"/>
          </a:p>
        </p:txBody>
      </p:sp>
    </p:spTree>
    <p:extLst>
      <p:ext uri="{BB962C8B-B14F-4D97-AF65-F5344CB8AC3E}">
        <p14:creationId xmlns:p14="http://schemas.microsoft.com/office/powerpoint/2010/main" val="134322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27</a:t>
            </a:fld>
            <a:endParaRPr kumimoji="1" lang="ja-JP" altLang="en-US"/>
          </a:p>
        </p:txBody>
      </p:sp>
    </p:spTree>
    <p:extLst>
      <p:ext uri="{BB962C8B-B14F-4D97-AF65-F5344CB8AC3E}">
        <p14:creationId xmlns:p14="http://schemas.microsoft.com/office/powerpoint/2010/main" val="3970962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28</a:t>
            </a:fld>
            <a:endParaRPr kumimoji="1" lang="ja-JP" altLang="en-US"/>
          </a:p>
        </p:txBody>
      </p:sp>
    </p:spTree>
    <p:extLst>
      <p:ext uri="{BB962C8B-B14F-4D97-AF65-F5344CB8AC3E}">
        <p14:creationId xmlns:p14="http://schemas.microsoft.com/office/powerpoint/2010/main" val="7835144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29</a:t>
            </a:fld>
            <a:endParaRPr kumimoji="1" lang="ja-JP" altLang="en-US"/>
          </a:p>
        </p:txBody>
      </p:sp>
    </p:spTree>
    <p:extLst>
      <p:ext uri="{BB962C8B-B14F-4D97-AF65-F5344CB8AC3E}">
        <p14:creationId xmlns:p14="http://schemas.microsoft.com/office/powerpoint/2010/main" val="31850837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30</a:t>
            </a:fld>
            <a:endParaRPr kumimoji="1" lang="ja-JP" altLang="en-US"/>
          </a:p>
        </p:txBody>
      </p:sp>
    </p:spTree>
    <p:extLst>
      <p:ext uri="{BB962C8B-B14F-4D97-AF65-F5344CB8AC3E}">
        <p14:creationId xmlns:p14="http://schemas.microsoft.com/office/powerpoint/2010/main" val="2734765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31</a:t>
            </a:fld>
            <a:endParaRPr kumimoji="1" lang="ja-JP" altLang="en-US"/>
          </a:p>
        </p:txBody>
      </p:sp>
    </p:spTree>
    <p:extLst>
      <p:ext uri="{BB962C8B-B14F-4D97-AF65-F5344CB8AC3E}">
        <p14:creationId xmlns:p14="http://schemas.microsoft.com/office/powerpoint/2010/main" val="202431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5</a:t>
            </a:fld>
            <a:endParaRPr kumimoji="1" lang="ja-JP" altLang="en-US"/>
          </a:p>
        </p:txBody>
      </p:sp>
    </p:spTree>
    <p:extLst>
      <p:ext uri="{BB962C8B-B14F-4D97-AF65-F5344CB8AC3E}">
        <p14:creationId xmlns:p14="http://schemas.microsoft.com/office/powerpoint/2010/main" val="3329007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32</a:t>
            </a:fld>
            <a:endParaRPr kumimoji="1" lang="ja-JP" altLang="en-US"/>
          </a:p>
        </p:txBody>
      </p:sp>
    </p:spTree>
    <p:extLst>
      <p:ext uri="{BB962C8B-B14F-4D97-AF65-F5344CB8AC3E}">
        <p14:creationId xmlns:p14="http://schemas.microsoft.com/office/powerpoint/2010/main" val="1280319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33</a:t>
            </a:fld>
            <a:endParaRPr kumimoji="1" lang="ja-JP" altLang="en-US"/>
          </a:p>
        </p:txBody>
      </p:sp>
    </p:spTree>
    <p:extLst>
      <p:ext uri="{BB962C8B-B14F-4D97-AF65-F5344CB8AC3E}">
        <p14:creationId xmlns:p14="http://schemas.microsoft.com/office/powerpoint/2010/main" val="1926143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34</a:t>
            </a:fld>
            <a:endParaRPr kumimoji="1" lang="ja-JP" altLang="en-US"/>
          </a:p>
        </p:txBody>
      </p:sp>
    </p:spTree>
    <p:extLst>
      <p:ext uri="{BB962C8B-B14F-4D97-AF65-F5344CB8AC3E}">
        <p14:creationId xmlns:p14="http://schemas.microsoft.com/office/powerpoint/2010/main" val="3883040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35</a:t>
            </a:fld>
            <a:endParaRPr kumimoji="1" lang="ja-JP" altLang="en-US"/>
          </a:p>
        </p:txBody>
      </p:sp>
    </p:spTree>
    <p:extLst>
      <p:ext uri="{BB962C8B-B14F-4D97-AF65-F5344CB8AC3E}">
        <p14:creationId xmlns:p14="http://schemas.microsoft.com/office/powerpoint/2010/main" val="975619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36</a:t>
            </a:fld>
            <a:endParaRPr kumimoji="1" lang="ja-JP" altLang="en-US"/>
          </a:p>
        </p:txBody>
      </p:sp>
    </p:spTree>
    <p:extLst>
      <p:ext uri="{BB962C8B-B14F-4D97-AF65-F5344CB8AC3E}">
        <p14:creationId xmlns:p14="http://schemas.microsoft.com/office/powerpoint/2010/main" val="2650908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37</a:t>
            </a:fld>
            <a:endParaRPr kumimoji="1" lang="ja-JP" altLang="en-US"/>
          </a:p>
        </p:txBody>
      </p:sp>
    </p:spTree>
    <p:extLst>
      <p:ext uri="{BB962C8B-B14F-4D97-AF65-F5344CB8AC3E}">
        <p14:creationId xmlns:p14="http://schemas.microsoft.com/office/powerpoint/2010/main" val="913109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38</a:t>
            </a:fld>
            <a:endParaRPr kumimoji="1" lang="ja-JP" altLang="en-US"/>
          </a:p>
        </p:txBody>
      </p:sp>
    </p:spTree>
    <p:extLst>
      <p:ext uri="{BB962C8B-B14F-4D97-AF65-F5344CB8AC3E}">
        <p14:creationId xmlns:p14="http://schemas.microsoft.com/office/powerpoint/2010/main" val="546437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41</a:t>
            </a:fld>
            <a:endParaRPr kumimoji="1" lang="ja-JP" altLang="en-US"/>
          </a:p>
        </p:txBody>
      </p:sp>
    </p:spTree>
    <p:extLst>
      <p:ext uri="{BB962C8B-B14F-4D97-AF65-F5344CB8AC3E}">
        <p14:creationId xmlns:p14="http://schemas.microsoft.com/office/powerpoint/2010/main" val="1949600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リクエストとは</a:t>
            </a:r>
            <a:endParaRPr kumimoji="1" lang="en-US" altLang="ja-JP" dirty="0" smtClean="0"/>
          </a:p>
          <a:p>
            <a:endParaRPr kumimoji="1" lang="en-US" altLang="ja-JP" dirty="0" smtClean="0"/>
          </a:p>
          <a:p>
            <a:r>
              <a:rPr kumimoji="1" lang="ja-JP" altLang="en-US" dirty="0" smtClean="0"/>
              <a:t>クライアントとサーバー間で通信を行います。</a:t>
            </a:r>
            <a:endParaRPr kumimoji="1" lang="en-US" altLang="ja-JP" dirty="0" smtClean="0"/>
          </a:p>
          <a:p>
            <a:r>
              <a:rPr kumimoji="1" lang="ja-JP" altLang="en-US" dirty="0" smtClean="0"/>
              <a:t>テキストや画像などのリソースを欲しいと要求する側がクライアントとなり、そのリソースを提供する側がサーバーとなります。</a:t>
            </a:r>
            <a:endParaRPr kumimoji="1" lang="en-US" altLang="ja-JP" dirty="0" smtClean="0"/>
          </a:p>
          <a:p>
            <a:endParaRPr kumimoji="1" lang="en-US" altLang="ja-JP" dirty="0" smtClean="0"/>
          </a:p>
          <a:p>
            <a:pPr fontAlgn="base"/>
            <a:r>
              <a:rPr kumimoji="1" lang="ja-JP" altLang="en-US" sz="1200" b="0" i="0" kern="1200" dirty="0" smtClean="0">
                <a:solidFill>
                  <a:schemeClr val="tx1"/>
                </a:solidFill>
                <a:effectLst/>
                <a:latin typeface="+mn-lt"/>
                <a:ea typeface="+mn-ea"/>
                <a:cs typeface="+mn-cs"/>
              </a:rPr>
              <a:t>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でブラウザに</a:t>
            </a:r>
            <a:r>
              <a:rPr kumimoji="1" lang="en-US" altLang="ja-JP" sz="1200" b="0" i="0" kern="1200" dirty="0" smtClean="0">
                <a:solidFill>
                  <a:schemeClr val="tx1"/>
                </a:solidFill>
                <a:effectLst/>
                <a:latin typeface="+mn-lt"/>
                <a:ea typeface="+mn-ea"/>
                <a:cs typeface="+mn-cs"/>
              </a:rPr>
              <a:t>URL</a:t>
            </a:r>
            <a:r>
              <a:rPr kumimoji="1" lang="ja-JP" altLang="en-US" sz="1200" b="0" i="0" kern="1200" dirty="0" smtClean="0">
                <a:solidFill>
                  <a:schemeClr val="tx1"/>
                </a:solidFill>
                <a:effectLst/>
                <a:latin typeface="+mn-lt"/>
                <a:ea typeface="+mn-ea"/>
                <a:cs typeface="+mn-cs"/>
              </a:rPr>
              <a:t>を入力します。</a:t>
            </a:r>
          </a:p>
          <a:p>
            <a:pPr fontAlgn="base"/>
            <a:r>
              <a:rPr kumimoji="1" lang="ja-JP" altLang="en-US" sz="1200" b="0" i="0" kern="1200" dirty="0" smtClean="0">
                <a:solidFill>
                  <a:schemeClr val="tx1"/>
                </a:solidFill>
                <a:effectLst/>
                <a:latin typeface="+mn-lt"/>
                <a:ea typeface="+mn-ea"/>
                <a:cs typeface="+mn-cs"/>
              </a:rPr>
              <a:t>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から</a:t>
            </a:r>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サーバーに「</a:t>
            </a:r>
            <a:r>
              <a:rPr kumimoji="1" lang="en-US" altLang="ja-JP" sz="1200" b="0" i="0" kern="1200" dirty="0" smtClean="0">
                <a:solidFill>
                  <a:schemeClr val="tx1"/>
                </a:solidFill>
                <a:effectLst/>
                <a:latin typeface="+mn-lt"/>
                <a:ea typeface="+mn-ea"/>
                <a:cs typeface="+mn-cs"/>
              </a:rPr>
              <a:t>HTTP</a:t>
            </a:r>
            <a:r>
              <a:rPr kumimoji="1" lang="ja-JP" altLang="en-US" sz="1200" b="0" i="0" kern="1200" dirty="0" smtClean="0">
                <a:solidFill>
                  <a:schemeClr val="tx1"/>
                </a:solidFill>
                <a:effectLst/>
                <a:latin typeface="+mn-lt"/>
                <a:ea typeface="+mn-ea"/>
                <a:cs typeface="+mn-cs"/>
              </a:rPr>
              <a:t>リクエスト」を送信します。</a:t>
            </a:r>
          </a:p>
          <a:p>
            <a:pPr fontAlgn="base"/>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サーバーが、「</a:t>
            </a:r>
            <a:r>
              <a:rPr kumimoji="1" lang="en-US" altLang="ja-JP" sz="1200" b="0" i="0" kern="1200" dirty="0" smtClean="0">
                <a:solidFill>
                  <a:schemeClr val="tx1"/>
                </a:solidFill>
                <a:effectLst/>
                <a:latin typeface="+mn-lt"/>
                <a:ea typeface="+mn-ea"/>
                <a:cs typeface="+mn-cs"/>
              </a:rPr>
              <a:t>HTTP</a:t>
            </a:r>
            <a:r>
              <a:rPr kumimoji="1" lang="ja-JP" altLang="en-US" sz="1200" b="0" i="0" kern="1200" dirty="0" smtClean="0">
                <a:solidFill>
                  <a:schemeClr val="tx1"/>
                </a:solidFill>
                <a:effectLst/>
                <a:latin typeface="+mn-lt"/>
                <a:ea typeface="+mn-ea"/>
                <a:cs typeface="+mn-cs"/>
              </a:rPr>
              <a:t>リクエスト」に対応する「</a:t>
            </a:r>
            <a:r>
              <a:rPr kumimoji="1" lang="en-US" altLang="ja-JP" sz="1200" b="0" i="0" kern="1200" dirty="0" smtClean="0">
                <a:solidFill>
                  <a:schemeClr val="tx1"/>
                </a:solidFill>
                <a:effectLst/>
                <a:latin typeface="+mn-lt"/>
                <a:ea typeface="+mn-ea"/>
                <a:cs typeface="+mn-cs"/>
              </a:rPr>
              <a:t>HTTP</a:t>
            </a:r>
            <a:r>
              <a:rPr kumimoji="1" lang="ja-JP" altLang="en-US" sz="1200" b="0" i="0" kern="1200" dirty="0" smtClean="0">
                <a:solidFill>
                  <a:schemeClr val="tx1"/>
                </a:solidFill>
                <a:effectLst/>
                <a:latin typeface="+mn-lt"/>
                <a:ea typeface="+mn-ea"/>
                <a:cs typeface="+mn-cs"/>
              </a:rPr>
              <a:t>レスポンス」をクライアント側の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に送信します。</a:t>
            </a:r>
          </a:p>
          <a:p>
            <a:pPr fontAlgn="base"/>
            <a:r>
              <a:rPr kumimoji="1" lang="ja-JP" altLang="en-US" sz="1200" b="0" i="0" kern="1200" dirty="0" smtClean="0">
                <a:solidFill>
                  <a:schemeClr val="tx1"/>
                </a:solidFill>
                <a:effectLst/>
                <a:latin typeface="+mn-lt"/>
                <a:ea typeface="+mn-ea"/>
                <a:cs typeface="+mn-cs"/>
              </a:rPr>
              <a:t>クライアント側の</a:t>
            </a:r>
            <a:r>
              <a:rPr kumimoji="1" lang="en-US" altLang="ja-JP" sz="1200" b="0" i="0" kern="1200" dirty="0" smtClean="0">
                <a:solidFill>
                  <a:schemeClr val="tx1"/>
                </a:solidFill>
                <a:effectLst/>
                <a:latin typeface="+mn-lt"/>
                <a:ea typeface="+mn-ea"/>
                <a:cs typeface="+mn-cs"/>
              </a:rPr>
              <a:t>PC</a:t>
            </a:r>
            <a:r>
              <a:rPr kumimoji="1" lang="ja-JP" altLang="en-US" sz="1200" b="0" i="0" kern="1200" dirty="0" smtClean="0">
                <a:solidFill>
                  <a:schemeClr val="tx1"/>
                </a:solidFill>
                <a:effectLst/>
                <a:latin typeface="+mn-lt"/>
                <a:ea typeface="+mn-ea"/>
                <a:cs typeface="+mn-cs"/>
              </a:rPr>
              <a:t>で</a:t>
            </a:r>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ページを表示します。</a:t>
            </a:r>
            <a:endParaRPr kumimoji="1" lang="en-US" altLang="ja-JP" sz="1200" b="0" i="0" kern="1200" dirty="0" smtClean="0">
              <a:solidFill>
                <a:schemeClr val="tx1"/>
              </a:solidFill>
              <a:effectLst/>
              <a:latin typeface="+mn-lt"/>
              <a:ea typeface="+mn-ea"/>
              <a:cs typeface="+mn-cs"/>
            </a:endParaRPr>
          </a:p>
          <a:p>
            <a:pPr fontAlgn="base"/>
            <a:endParaRPr kumimoji="1" lang="en-US" altLang="ja-JP" sz="1200" b="0" i="0" kern="1200" dirty="0" smtClean="0">
              <a:solidFill>
                <a:schemeClr val="tx1"/>
              </a:solidFill>
              <a:effectLst/>
              <a:latin typeface="+mn-lt"/>
              <a:ea typeface="+mn-ea"/>
              <a:cs typeface="+mn-cs"/>
            </a:endParaRPr>
          </a:p>
          <a:p>
            <a:pPr fontAlgn="base" latinLnBrk="1"/>
            <a:r>
              <a:rPr kumimoji="1" lang="ja-JP" altLang="en-US" sz="1200" b="0" i="0" kern="1200" dirty="0" smtClean="0">
                <a:solidFill>
                  <a:schemeClr val="tx1"/>
                </a:solidFill>
                <a:effectLst/>
                <a:latin typeface="+mn-lt"/>
                <a:ea typeface="+mn-ea"/>
                <a:cs typeface="+mn-cs"/>
              </a:rPr>
              <a:t>クライアントとはサービスを受ける側のことです。</a:t>
            </a:r>
          </a:p>
          <a:p>
            <a:pPr fontAlgn="base" latinLnBrk="1"/>
            <a:r>
              <a:rPr kumimoji="1" lang="ja-JP" altLang="en-US" sz="1200" b="0" i="0" kern="1200" dirty="0" smtClean="0">
                <a:solidFill>
                  <a:schemeClr val="tx1"/>
                </a:solidFill>
                <a:effectLst/>
                <a:latin typeface="+mn-lt"/>
                <a:ea typeface="+mn-ea"/>
                <a:cs typeface="+mn-cs"/>
              </a:rPr>
              <a:t>サーバーとはサービスを提供する側のことです。</a:t>
            </a:r>
          </a:p>
          <a:p>
            <a:pPr fontAlgn="base" latinLnBrk="1"/>
            <a:r>
              <a:rPr kumimoji="1" lang="ja-JP" altLang="en-US" sz="1200" b="0" i="0" kern="1200" dirty="0" smtClean="0">
                <a:solidFill>
                  <a:schemeClr val="tx1"/>
                </a:solidFill>
                <a:effectLst/>
                <a:latin typeface="+mn-lt"/>
                <a:ea typeface="+mn-ea"/>
                <a:cs typeface="+mn-cs"/>
              </a:rPr>
              <a:t>１回やりとりする毎に接続は切れます。これをステートレス型と呼びます。</a:t>
            </a:r>
            <a:br>
              <a:rPr kumimoji="1" lang="ja-JP" altLang="en-US" sz="1200" b="0" i="0" kern="1200" dirty="0" smtClean="0">
                <a:solidFill>
                  <a:schemeClr val="tx1"/>
                </a:solidFill>
                <a:effectLst/>
                <a:latin typeface="+mn-lt"/>
                <a:ea typeface="+mn-ea"/>
                <a:cs typeface="+mn-cs"/>
              </a:rPr>
            </a:br>
            <a:r>
              <a:rPr kumimoji="1" lang="en-US" altLang="ja-JP" sz="1200" b="0" i="0" kern="1200" dirty="0" smtClean="0">
                <a:solidFill>
                  <a:schemeClr val="tx1"/>
                </a:solidFill>
                <a:effectLst/>
                <a:latin typeface="+mn-lt"/>
                <a:ea typeface="+mn-ea"/>
                <a:cs typeface="+mn-cs"/>
              </a:rPr>
              <a:t>HTTP/1.1</a:t>
            </a:r>
            <a:r>
              <a:rPr kumimoji="1" lang="ja-JP" altLang="en-US" sz="1200" b="0" i="0" kern="1200" dirty="0" smtClean="0">
                <a:solidFill>
                  <a:schemeClr val="tx1"/>
                </a:solidFill>
                <a:effectLst/>
                <a:latin typeface="+mn-lt"/>
                <a:ea typeface="+mn-ea"/>
                <a:cs typeface="+mn-cs"/>
              </a:rPr>
              <a:t>では、</a:t>
            </a:r>
            <a:r>
              <a:rPr kumimoji="1" lang="en-US" altLang="ja-JP" sz="1200" b="0" i="0" kern="1200" dirty="0" smtClean="0">
                <a:solidFill>
                  <a:schemeClr val="tx1"/>
                </a:solidFill>
                <a:effectLst/>
                <a:latin typeface="+mn-lt"/>
                <a:ea typeface="+mn-ea"/>
                <a:cs typeface="+mn-cs"/>
              </a:rPr>
              <a:t>Connection: Keep-alive</a:t>
            </a:r>
            <a:r>
              <a:rPr kumimoji="1" lang="ja-JP" altLang="en-US" sz="1200" b="0" i="0" kern="1200" dirty="0" smtClean="0">
                <a:solidFill>
                  <a:schemeClr val="tx1"/>
                </a:solidFill>
                <a:effectLst/>
                <a:latin typeface="+mn-lt"/>
                <a:ea typeface="+mn-ea"/>
                <a:cs typeface="+mn-cs"/>
              </a:rPr>
              <a:t>がデフォルトになっていて接続は維持されます。</a:t>
            </a:r>
            <a:br>
              <a:rPr kumimoji="1" lang="ja-JP" altLang="en-US" sz="1200" b="0" i="0" kern="1200" dirty="0" smtClean="0">
                <a:solidFill>
                  <a:schemeClr val="tx1"/>
                </a:solidFill>
                <a:effectLst/>
                <a:latin typeface="+mn-lt"/>
                <a:ea typeface="+mn-ea"/>
                <a:cs typeface="+mn-cs"/>
              </a:rPr>
            </a:br>
            <a:r>
              <a:rPr kumimoji="1" lang="ja-JP" altLang="en-US" sz="1200" b="0" i="0" kern="1200" dirty="0" smtClean="0">
                <a:solidFill>
                  <a:schemeClr val="tx1"/>
                </a:solidFill>
                <a:effectLst/>
                <a:latin typeface="+mn-lt"/>
                <a:ea typeface="+mn-ea"/>
                <a:cs typeface="+mn-cs"/>
              </a:rPr>
              <a:t>クライアントは取得した</a:t>
            </a:r>
            <a:r>
              <a:rPr kumimoji="1" lang="en-US" altLang="ja-JP" sz="1200" b="0" i="0" kern="1200" dirty="0" smtClean="0">
                <a:solidFill>
                  <a:schemeClr val="tx1"/>
                </a:solidFill>
                <a:effectLst/>
                <a:latin typeface="+mn-lt"/>
                <a:ea typeface="+mn-ea"/>
                <a:cs typeface="+mn-cs"/>
              </a:rPr>
              <a:t>html</a:t>
            </a:r>
            <a:r>
              <a:rPr kumimoji="1" lang="ja-JP" altLang="en-US" sz="1200" b="0" i="0" kern="1200" dirty="0" smtClean="0">
                <a:solidFill>
                  <a:schemeClr val="tx1"/>
                </a:solidFill>
                <a:effectLst/>
                <a:latin typeface="+mn-lt"/>
                <a:ea typeface="+mn-ea"/>
                <a:cs typeface="+mn-cs"/>
              </a:rPr>
              <a:t>ファイルを見て、</a:t>
            </a:r>
            <a:r>
              <a:rPr kumimoji="1" lang="en-US" altLang="ja-JP" sz="1200" b="0" i="0" kern="1200" dirty="0" smtClean="0">
                <a:solidFill>
                  <a:schemeClr val="tx1"/>
                </a:solidFill>
                <a:effectLst/>
                <a:latin typeface="+mn-lt"/>
                <a:ea typeface="+mn-ea"/>
                <a:cs typeface="+mn-cs"/>
              </a:rPr>
              <a:t>CSS</a:t>
            </a:r>
            <a:r>
              <a:rPr kumimoji="1" lang="ja-JP" altLang="en-US" sz="1200" b="0" i="0" kern="1200" dirty="0" smtClean="0">
                <a:solidFill>
                  <a:schemeClr val="tx1"/>
                </a:solidFill>
                <a:effectLst/>
                <a:latin typeface="+mn-lt"/>
                <a:ea typeface="+mn-ea"/>
                <a:cs typeface="+mn-cs"/>
              </a:rPr>
              <a:t>や画像ファイルが必要な場合は、またサーバーにリクエストを送ります。</a:t>
            </a:r>
          </a:p>
          <a:p>
            <a:pPr fontAlgn="base" latinLnBrk="1"/>
            <a:r>
              <a:rPr kumimoji="1" lang="ja-JP" altLang="en-US" sz="1200" b="0" i="0" kern="1200" dirty="0" smtClean="0">
                <a:solidFill>
                  <a:schemeClr val="tx1"/>
                </a:solidFill>
                <a:effectLst/>
                <a:latin typeface="+mn-lt"/>
                <a:ea typeface="+mn-ea"/>
                <a:cs typeface="+mn-cs"/>
              </a:rPr>
              <a:t>クライアントは取得した</a:t>
            </a:r>
            <a:r>
              <a:rPr kumimoji="1" lang="en-US" altLang="ja-JP" sz="1200" b="0" i="0" kern="1200" dirty="0" smtClean="0">
                <a:solidFill>
                  <a:schemeClr val="tx1"/>
                </a:solidFill>
                <a:effectLst/>
                <a:latin typeface="+mn-lt"/>
                <a:ea typeface="+mn-ea"/>
                <a:cs typeface="+mn-cs"/>
              </a:rPr>
              <a:t>html</a:t>
            </a:r>
            <a:r>
              <a:rPr kumimoji="1" lang="ja-JP" altLang="en-US" sz="1200" b="0" i="0" kern="1200" dirty="0" smtClean="0">
                <a:solidFill>
                  <a:schemeClr val="tx1"/>
                </a:solidFill>
                <a:effectLst/>
                <a:latin typeface="+mn-lt"/>
                <a:ea typeface="+mn-ea"/>
                <a:cs typeface="+mn-cs"/>
              </a:rPr>
              <a:t>ファイルや</a:t>
            </a:r>
            <a:r>
              <a:rPr kumimoji="1" lang="en-US" altLang="ja-JP" sz="1200" b="0" i="0" kern="1200" dirty="0" smtClean="0">
                <a:solidFill>
                  <a:schemeClr val="tx1"/>
                </a:solidFill>
                <a:effectLst/>
                <a:latin typeface="+mn-lt"/>
                <a:ea typeface="+mn-ea"/>
                <a:cs typeface="+mn-cs"/>
              </a:rPr>
              <a:t>CSS</a:t>
            </a:r>
            <a:r>
              <a:rPr kumimoji="1" lang="ja-JP" altLang="en-US" sz="1200" b="0" i="0" kern="1200" dirty="0" smtClean="0">
                <a:solidFill>
                  <a:schemeClr val="tx1"/>
                </a:solidFill>
                <a:effectLst/>
                <a:latin typeface="+mn-lt"/>
                <a:ea typeface="+mn-ea"/>
                <a:cs typeface="+mn-cs"/>
              </a:rPr>
              <a:t>や画像等を組み立ててページを表示します。</a:t>
            </a:r>
          </a:p>
          <a:p>
            <a:pPr fontAlgn="base"/>
            <a:endParaRPr kumimoji="1" lang="ja-JP" altLang="en-US" sz="1200" b="0" i="0" kern="1200" dirty="0" smtClean="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42</a:t>
            </a:fld>
            <a:endParaRPr kumimoji="1" lang="ja-JP" altLang="en-US"/>
          </a:p>
        </p:txBody>
      </p:sp>
    </p:spTree>
    <p:extLst>
      <p:ext uri="{BB962C8B-B14F-4D97-AF65-F5344CB8AC3E}">
        <p14:creationId xmlns:p14="http://schemas.microsoft.com/office/powerpoint/2010/main" val="8242010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レスポンス</a:t>
            </a:r>
            <a:endParaRPr kumimoji="1" lang="en-US" altLang="ja-JP" dirty="0" smtClean="0"/>
          </a:p>
          <a:p>
            <a:r>
              <a:rPr kumimoji="1" lang="ja-JP" altLang="en-US" dirty="0" smtClean="0"/>
              <a:t>具体的な例を出しておく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43</a:t>
            </a:fld>
            <a:endParaRPr kumimoji="1" lang="ja-JP" altLang="en-US"/>
          </a:p>
        </p:txBody>
      </p:sp>
    </p:spTree>
    <p:extLst>
      <p:ext uri="{BB962C8B-B14F-4D97-AF65-F5344CB8AC3E}">
        <p14:creationId xmlns:p14="http://schemas.microsoft.com/office/powerpoint/2010/main" val="73649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6</a:t>
            </a:fld>
            <a:endParaRPr kumimoji="1" lang="ja-JP" altLang="en-US"/>
          </a:p>
        </p:txBody>
      </p:sp>
    </p:spTree>
    <p:extLst>
      <p:ext uri="{BB962C8B-B14F-4D97-AF65-F5344CB8AC3E}">
        <p14:creationId xmlns:p14="http://schemas.microsoft.com/office/powerpoint/2010/main" val="29037436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en-US" altLang="ja-JP" dirty="0" smtClean="0"/>
          </a:p>
          <a:p>
            <a:r>
              <a:rPr kumimoji="1" lang="ja-JP" altLang="en-US" dirty="0" smtClean="0"/>
              <a:t>コメント内容をレスポンス表示</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44</a:t>
            </a:fld>
            <a:endParaRPr kumimoji="1" lang="ja-JP" altLang="en-US"/>
          </a:p>
        </p:txBody>
      </p:sp>
    </p:spTree>
    <p:extLst>
      <p:ext uri="{BB962C8B-B14F-4D97-AF65-F5344CB8AC3E}">
        <p14:creationId xmlns:p14="http://schemas.microsoft.com/office/powerpoint/2010/main" val="862993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45</a:t>
            </a:fld>
            <a:endParaRPr kumimoji="1" lang="ja-JP" altLang="en-US"/>
          </a:p>
        </p:txBody>
      </p:sp>
    </p:spTree>
    <p:extLst>
      <p:ext uri="{BB962C8B-B14F-4D97-AF65-F5344CB8AC3E}">
        <p14:creationId xmlns:p14="http://schemas.microsoft.com/office/powerpoint/2010/main" val="1345062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46</a:t>
            </a:fld>
            <a:endParaRPr kumimoji="1" lang="ja-JP" altLang="en-US"/>
          </a:p>
        </p:txBody>
      </p:sp>
    </p:spTree>
    <p:extLst>
      <p:ext uri="{BB962C8B-B14F-4D97-AF65-F5344CB8AC3E}">
        <p14:creationId xmlns:p14="http://schemas.microsoft.com/office/powerpoint/2010/main" val="26675610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47</a:t>
            </a:fld>
            <a:endParaRPr kumimoji="1" lang="ja-JP" altLang="en-US"/>
          </a:p>
        </p:txBody>
      </p:sp>
    </p:spTree>
    <p:extLst>
      <p:ext uri="{BB962C8B-B14F-4D97-AF65-F5344CB8AC3E}">
        <p14:creationId xmlns:p14="http://schemas.microsoft.com/office/powerpoint/2010/main" val="6461640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48</a:t>
            </a:fld>
            <a:endParaRPr kumimoji="1" lang="ja-JP" altLang="en-US"/>
          </a:p>
        </p:txBody>
      </p:sp>
    </p:spTree>
    <p:extLst>
      <p:ext uri="{BB962C8B-B14F-4D97-AF65-F5344CB8AC3E}">
        <p14:creationId xmlns:p14="http://schemas.microsoft.com/office/powerpoint/2010/main" val="3102013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49</a:t>
            </a:fld>
            <a:endParaRPr kumimoji="1" lang="ja-JP" altLang="en-US"/>
          </a:p>
        </p:txBody>
      </p:sp>
    </p:spTree>
    <p:extLst>
      <p:ext uri="{BB962C8B-B14F-4D97-AF65-F5344CB8AC3E}">
        <p14:creationId xmlns:p14="http://schemas.microsoft.com/office/powerpoint/2010/main" val="3116135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50</a:t>
            </a:fld>
            <a:endParaRPr kumimoji="1" lang="ja-JP" altLang="en-US"/>
          </a:p>
        </p:txBody>
      </p:sp>
    </p:spTree>
    <p:extLst>
      <p:ext uri="{BB962C8B-B14F-4D97-AF65-F5344CB8AC3E}">
        <p14:creationId xmlns:p14="http://schemas.microsoft.com/office/powerpoint/2010/main" val="2982907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51</a:t>
            </a:fld>
            <a:endParaRPr kumimoji="1" lang="ja-JP" altLang="en-US"/>
          </a:p>
        </p:txBody>
      </p:sp>
    </p:spTree>
    <p:extLst>
      <p:ext uri="{BB962C8B-B14F-4D97-AF65-F5344CB8AC3E}">
        <p14:creationId xmlns:p14="http://schemas.microsoft.com/office/powerpoint/2010/main" val="2634460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52</a:t>
            </a:fld>
            <a:endParaRPr kumimoji="1" lang="ja-JP" altLang="en-US"/>
          </a:p>
        </p:txBody>
      </p:sp>
    </p:spTree>
    <p:extLst>
      <p:ext uri="{BB962C8B-B14F-4D97-AF65-F5344CB8AC3E}">
        <p14:creationId xmlns:p14="http://schemas.microsoft.com/office/powerpoint/2010/main" val="3974427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53</a:t>
            </a:fld>
            <a:endParaRPr kumimoji="1" lang="ja-JP" altLang="en-US"/>
          </a:p>
        </p:txBody>
      </p:sp>
    </p:spTree>
    <p:extLst>
      <p:ext uri="{BB962C8B-B14F-4D97-AF65-F5344CB8AC3E}">
        <p14:creationId xmlns:p14="http://schemas.microsoft.com/office/powerpoint/2010/main" val="4237325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a:t>
            </a:fld>
            <a:endParaRPr kumimoji="1" lang="ja-JP" altLang="en-US"/>
          </a:p>
        </p:txBody>
      </p:sp>
    </p:spTree>
    <p:extLst>
      <p:ext uri="{BB962C8B-B14F-4D97-AF65-F5344CB8AC3E}">
        <p14:creationId xmlns:p14="http://schemas.microsoft.com/office/powerpoint/2010/main" val="12119282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en-US" altLang="ja-JP" dirty="0" smtClean="0"/>
          </a:p>
          <a:p>
            <a:r>
              <a:rPr kumimoji="1" lang="ja-JP" altLang="en-US" dirty="0" smtClean="0"/>
              <a:t>コメント内容をレスポンス表示</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54</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4247744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55</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21634191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56</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1287736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57</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3142230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58</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3587555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59</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2293229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60</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18936014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61</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409495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SQL</a:t>
            </a:r>
            <a:r>
              <a:rPr kumimoji="1" lang="ja-JP" altLang="en-US" dirty="0" smtClean="0"/>
              <a:t>インジェクションとは</a:t>
            </a:r>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64</a:t>
            </a:fld>
            <a:endParaRPr kumimoji="1" lang="ja-JP" altLang="en-US"/>
          </a:p>
        </p:txBody>
      </p:sp>
    </p:spTree>
    <p:extLst>
      <p:ext uri="{BB962C8B-B14F-4D97-AF65-F5344CB8AC3E}">
        <p14:creationId xmlns:p14="http://schemas.microsoft.com/office/powerpoint/2010/main" val="1162301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65</a:t>
            </a:fld>
            <a:endParaRPr kumimoji="1" lang="ja-JP" altLang="en-US"/>
          </a:p>
        </p:txBody>
      </p:sp>
    </p:spTree>
    <p:extLst>
      <p:ext uri="{BB962C8B-B14F-4D97-AF65-F5344CB8AC3E}">
        <p14:creationId xmlns:p14="http://schemas.microsoft.com/office/powerpoint/2010/main" val="2631188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a:t>
            </a:fld>
            <a:endParaRPr kumimoji="1" lang="ja-JP" altLang="en-US"/>
          </a:p>
        </p:txBody>
      </p:sp>
    </p:spTree>
    <p:extLst>
      <p:ext uri="{BB962C8B-B14F-4D97-AF65-F5344CB8AC3E}">
        <p14:creationId xmlns:p14="http://schemas.microsoft.com/office/powerpoint/2010/main" val="34018515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一から用語を説明してあげるのがいい</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66</a:t>
            </a:fld>
            <a:endParaRPr kumimoji="1" lang="ja-JP" altLang="en-US"/>
          </a:p>
        </p:txBody>
      </p:sp>
    </p:spTree>
    <p:extLst>
      <p:ext uri="{BB962C8B-B14F-4D97-AF65-F5344CB8AC3E}">
        <p14:creationId xmlns:p14="http://schemas.microsoft.com/office/powerpoint/2010/main" val="28135512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図示しなさい</a:t>
            </a:r>
            <a:endParaRPr kumimoji="1" lang="en-US" altLang="ja-JP" dirty="0" smtClean="0"/>
          </a:p>
          <a:p>
            <a:endParaRPr kumimoji="1" lang="en-US" altLang="ja-JP" dirty="0" smtClean="0"/>
          </a:p>
          <a:p>
            <a:r>
              <a:rPr kumimoji="1" lang="en-US" altLang="ja-JP" dirty="0" smtClean="0"/>
              <a:t>SQL</a:t>
            </a:r>
            <a:r>
              <a:rPr kumimoji="1" lang="ja-JP" altLang="en-US" dirty="0" smtClean="0"/>
              <a:t>の各用語をまとめておくとわかりやすいかも</a:t>
            </a:r>
            <a:endParaRPr kumimoji="1" lang="en-US" altLang="ja-JP" dirty="0" smtClean="0"/>
          </a:p>
          <a:p>
            <a:r>
              <a:rPr kumimoji="1" lang="ja-JP" altLang="en-US" dirty="0" smtClean="0"/>
              <a:t>個々を理解してもらわないとダメかも</a:t>
            </a:r>
            <a:endParaRPr kumimoji="1" lang="en-US" altLang="ja-JP" dirty="0" smtClean="0"/>
          </a:p>
          <a:p>
            <a:endParaRPr kumimoji="1" lang="en-US" altLang="ja-JP" dirty="0" smtClean="0"/>
          </a:p>
          <a:p>
            <a:r>
              <a:rPr kumimoji="1" lang="ja-JP" altLang="en-US" dirty="0" smtClean="0"/>
              <a:t>実際に例題を見せる</a:t>
            </a:r>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67</a:t>
            </a:fld>
            <a:endParaRPr kumimoji="1" lang="ja-JP" altLang="en-US"/>
          </a:p>
        </p:txBody>
      </p:sp>
    </p:spTree>
    <p:extLst>
      <p:ext uri="{BB962C8B-B14F-4D97-AF65-F5344CB8AC3E}">
        <p14:creationId xmlns:p14="http://schemas.microsoft.com/office/powerpoint/2010/main" val="3507369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図示しなさい</a:t>
            </a:r>
            <a:endParaRPr kumimoji="1" lang="en-US" altLang="ja-JP" dirty="0" smtClean="0"/>
          </a:p>
          <a:p>
            <a:endParaRPr kumimoji="1" lang="en-US" altLang="ja-JP" dirty="0" smtClean="0"/>
          </a:p>
          <a:p>
            <a:r>
              <a:rPr kumimoji="1" lang="en-US" altLang="ja-JP" dirty="0" smtClean="0"/>
              <a:t>SQL</a:t>
            </a:r>
            <a:r>
              <a:rPr kumimoji="1" lang="ja-JP" altLang="en-US" dirty="0" smtClean="0"/>
              <a:t>の各用語をまとめておくとわかりやすいかも</a:t>
            </a:r>
            <a:endParaRPr kumimoji="1" lang="en-US" altLang="ja-JP" dirty="0" smtClean="0"/>
          </a:p>
          <a:p>
            <a:r>
              <a:rPr kumimoji="1" lang="ja-JP" altLang="en-US" dirty="0" smtClean="0"/>
              <a:t>個々を理解してもらわないとダメかも</a:t>
            </a:r>
            <a:endParaRPr kumimoji="1" lang="en-US" altLang="ja-JP" dirty="0" smtClean="0"/>
          </a:p>
          <a:p>
            <a:endParaRPr kumimoji="1" lang="en-US" altLang="ja-JP" dirty="0" smtClean="0"/>
          </a:p>
          <a:p>
            <a:r>
              <a:rPr kumimoji="1" lang="ja-JP" altLang="en-US" dirty="0" smtClean="0"/>
              <a:t>実際に例題を見せる</a:t>
            </a:r>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68</a:t>
            </a:fld>
            <a:endParaRPr kumimoji="1" lang="ja-JP" altLang="en-US"/>
          </a:p>
        </p:txBody>
      </p:sp>
    </p:spTree>
    <p:extLst>
      <p:ext uri="{BB962C8B-B14F-4D97-AF65-F5344CB8AC3E}">
        <p14:creationId xmlns:p14="http://schemas.microsoft.com/office/powerpoint/2010/main" val="38453965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1" i="0" kern="1200" dirty="0" smtClean="0">
                <a:solidFill>
                  <a:schemeClr val="tx1"/>
                </a:solidFill>
                <a:effectLst/>
                <a:latin typeface="+mn-lt"/>
                <a:ea typeface="+mn-ea"/>
                <a:cs typeface="+mn-cs"/>
              </a:rPr>
              <a:t>（１）複数のデータをまとめて管理できる</a:t>
            </a:r>
          </a:p>
          <a:p>
            <a:r>
              <a:rPr kumimoji="1" lang="ja-JP" altLang="en-US" sz="1200" b="0" i="0" kern="1200" dirty="0" smtClean="0">
                <a:solidFill>
                  <a:schemeClr val="tx1"/>
                </a:solidFill>
                <a:effectLst/>
                <a:latin typeface="+mn-lt"/>
                <a:ea typeface="+mn-ea"/>
                <a:cs typeface="+mn-cs"/>
              </a:rPr>
              <a:t>例えば届いた年賀ハガキを部屋中にバラバラに保管していた場合、次に年賀状を書こうとした際に送り先の住所を調べるのにあちこちから取り出す作業が大変です。届いたハガキを一か所にしまっておけば、置き場所を変えるのも取り出すもの簡単になります。</a:t>
            </a:r>
          </a:p>
          <a:p>
            <a:r>
              <a:rPr kumimoji="1" lang="ja-JP" altLang="en-US" sz="1200" b="1" i="0" kern="1200" dirty="0" smtClean="0">
                <a:solidFill>
                  <a:schemeClr val="tx1"/>
                </a:solidFill>
                <a:effectLst/>
                <a:latin typeface="+mn-lt"/>
                <a:ea typeface="+mn-ea"/>
                <a:cs typeface="+mn-cs"/>
              </a:rPr>
              <a:t>（２）目的のデータを簡単に探すことができる</a:t>
            </a:r>
          </a:p>
          <a:p>
            <a:r>
              <a:rPr kumimoji="1" lang="ja-JP" altLang="en-US" sz="1200" b="0" i="0" kern="1200" dirty="0" smtClean="0">
                <a:solidFill>
                  <a:schemeClr val="tx1"/>
                </a:solidFill>
                <a:effectLst/>
                <a:latin typeface="+mn-lt"/>
                <a:ea typeface="+mn-ea"/>
                <a:cs typeface="+mn-cs"/>
              </a:rPr>
              <a:t>届いた年賀状を一か所においておけば、その中からある一枚を探すのも簡単です。これがもしバラバラに置いていたら、ある一枚を見つけるために何枚もはずれを探す羽目になるかもしれません。</a:t>
            </a:r>
          </a:p>
          <a:p>
            <a:r>
              <a:rPr kumimoji="1" lang="ja-JP" altLang="en-US" sz="1200" b="1" i="0" kern="1200" dirty="0" smtClean="0">
                <a:solidFill>
                  <a:schemeClr val="tx1"/>
                </a:solidFill>
                <a:effectLst/>
                <a:latin typeface="+mn-lt"/>
                <a:ea typeface="+mn-ea"/>
                <a:cs typeface="+mn-cs"/>
              </a:rPr>
              <a:t>（３）簡単に編集して使うことができる</a:t>
            </a:r>
          </a:p>
          <a:p>
            <a:r>
              <a:rPr kumimoji="1" lang="ja-JP" altLang="en-US" sz="1200" b="0" i="0" kern="1200" dirty="0" smtClean="0">
                <a:solidFill>
                  <a:schemeClr val="tx1"/>
                </a:solidFill>
                <a:effectLst/>
                <a:latin typeface="+mn-lt"/>
                <a:ea typeface="+mn-ea"/>
                <a:cs typeface="+mn-cs"/>
              </a:rPr>
              <a:t>届いた年賀状を一か所においておけば、そこから抜粋して「友達だけの住所録」や「職場関係だけの住所録」など、情報を編集していろいろな用途に使うことが容易になります。</a:t>
            </a:r>
            <a:endParaRPr kumimoji="1" lang="ja-JP" altLang="en-US"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69</a:t>
            </a:fld>
            <a:endParaRPr kumimoji="1" lang="ja-JP" altLang="en-US"/>
          </a:p>
        </p:txBody>
      </p:sp>
    </p:spTree>
    <p:extLst>
      <p:ext uri="{BB962C8B-B14F-4D97-AF65-F5344CB8AC3E}">
        <p14:creationId xmlns:p14="http://schemas.microsoft.com/office/powerpoint/2010/main" val="243940990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SQL</a:t>
            </a:r>
            <a:r>
              <a:rPr kumimoji="1" lang="ja-JP" altLang="en-US" dirty="0" smtClean="0"/>
              <a:t>の各用語をまとめておくとわかりやすいかも</a:t>
            </a:r>
            <a:endParaRPr kumimoji="1" lang="en-US" altLang="ja-JP" dirty="0" smtClean="0"/>
          </a:p>
          <a:p>
            <a:r>
              <a:rPr kumimoji="1" lang="ja-JP" altLang="en-US" dirty="0" smtClean="0"/>
              <a:t>個々を理解してもらわないとダメかも</a:t>
            </a:r>
            <a:endParaRPr kumimoji="1" lang="en-US" altLang="ja-JP" dirty="0" smtClean="0"/>
          </a:p>
          <a:p>
            <a:endParaRPr kumimoji="1" lang="en-US" altLang="ja-JP" dirty="0" smtClean="0"/>
          </a:p>
          <a:p>
            <a:r>
              <a:rPr kumimoji="1" lang="ja-JP" altLang="en-US" dirty="0" smtClean="0"/>
              <a:t>実際に例題</a:t>
            </a:r>
            <a:r>
              <a:rPr kumimoji="1" lang="ja-JP" altLang="en-US" smtClean="0"/>
              <a:t>を見せる</a:t>
            </a:r>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70</a:t>
            </a:fld>
            <a:endParaRPr kumimoji="1" lang="ja-JP" altLang="en-US"/>
          </a:p>
        </p:txBody>
      </p:sp>
    </p:spTree>
    <p:extLst>
      <p:ext uri="{BB962C8B-B14F-4D97-AF65-F5344CB8AC3E}">
        <p14:creationId xmlns:p14="http://schemas.microsoft.com/office/powerpoint/2010/main" val="3883769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SQL</a:t>
            </a:r>
            <a:r>
              <a:rPr kumimoji="1" lang="ja-JP" altLang="en-US" dirty="0" smtClean="0"/>
              <a:t>の各用語をまとめておくとわかりやすいかも</a:t>
            </a:r>
            <a:endParaRPr kumimoji="1" lang="en-US" altLang="ja-JP" dirty="0" smtClean="0"/>
          </a:p>
          <a:p>
            <a:r>
              <a:rPr kumimoji="1" lang="ja-JP" altLang="en-US" dirty="0" smtClean="0"/>
              <a:t>個々を理解してもらわないとダメかも</a:t>
            </a:r>
            <a:endParaRPr kumimoji="1" lang="en-US" altLang="ja-JP" dirty="0" smtClean="0"/>
          </a:p>
          <a:p>
            <a:endParaRPr kumimoji="1" lang="en-US" altLang="ja-JP" dirty="0" smtClean="0"/>
          </a:p>
          <a:p>
            <a:r>
              <a:rPr kumimoji="1" lang="ja-JP" altLang="en-US" dirty="0" smtClean="0"/>
              <a:t>実際に例題を見せる</a:t>
            </a:r>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71</a:t>
            </a:fld>
            <a:endParaRPr kumimoji="1" lang="ja-JP" altLang="en-US"/>
          </a:p>
        </p:txBody>
      </p:sp>
    </p:spTree>
    <p:extLst>
      <p:ext uri="{BB962C8B-B14F-4D97-AF65-F5344CB8AC3E}">
        <p14:creationId xmlns:p14="http://schemas.microsoft.com/office/powerpoint/2010/main" val="5657915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72</a:t>
            </a:fld>
            <a:endParaRPr kumimoji="1" lang="ja-JP" altLang="en-US"/>
          </a:p>
        </p:txBody>
      </p:sp>
    </p:spTree>
    <p:extLst>
      <p:ext uri="{BB962C8B-B14F-4D97-AF65-F5344CB8AC3E}">
        <p14:creationId xmlns:p14="http://schemas.microsoft.com/office/powerpoint/2010/main" val="37114869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73</a:t>
            </a:fld>
            <a:endParaRPr kumimoji="1" lang="ja-JP" altLang="en-US"/>
          </a:p>
        </p:txBody>
      </p:sp>
    </p:spTree>
    <p:extLst>
      <p:ext uri="{BB962C8B-B14F-4D97-AF65-F5344CB8AC3E}">
        <p14:creationId xmlns:p14="http://schemas.microsoft.com/office/powerpoint/2010/main" val="33900139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入力ホームについて画像を出す</a:t>
            </a:r>
            <a:endParaRPr kumimoji="1" lang="en-US" altLang="ja-JP" dirty="0" smtClean="0"/>
          </a:p>
          <a:p>
            <a:endParaRPr kumimoji="1" lang="en-US" altLang="ja-JP" dirty="0" smtClean="0"/>
          </a:p>
          <a:p>
            <a:r>
              <a:rPr kumimoji="1" lang="ja-JP" altLang="en-US" dirty="0" smtClean="0"/>
              <a:t>会員制のサイトの商品検索ページ的なもの</a:t>
            </a:r>
            <a:endParaRPr kumimoji="1" lang="en-US" altLang="ja-JP" dirty="0" smtClean="0"/>
          </a:p>
          <a:p>
            <a:r>
              <a:rPr kumimoji="1" lang="ja-JP" altLang="en-US" dirty="0" smtClean="0"/>
              <a:t>値段や名前を条件として検索が可能</a:t>
            </a:r>
            <a:endParaRPr kumimoji="1" lang="en-US" altLang="ja-JP" dirty="0" smtClean="0"/>
          </a:p>
          <a:p>
            <a:r>
              <a:rPr kumimoji="1" lang="ja-JP" altLang="en-US" dirty="0" smtClean="0"/>
              <a:t>条件にマッチした商品名を画面に表示するだけの機能</a:t>
            </a:r>
            <a:endParaRPr kumimoji="1" lang="en-US" altLang="ja-JP" dirty="0" smtClean="0"/>
          </a:p>
          <a:p>
            <a:endParaRPr kumimoji="1" lang="en-US" altLang="ja-JP" dirty="0" smtClean="0"/>
          </a:p>
          <a:p>
            <a:endParaRPr kumimoji="1" lang="en-US" altLang="ja-JP" dirty="0" smtClean="0"/>
          </a:p>
          <a:p>
            <a:r>
              <a:rPr kumimoji="1" lang="ja-JP" altLang="en-US" sz="1200" b="1" i="0" kern="1200" dirty="0" smtClean="0">
                <a:solidFill>
                  <a:schemeClr val="tx1"/>
                </a:solidFill>
                <a:effectLst/>
                <a:latin typeface="+mn-lt"/>
                <a:ea typeface="+mn-ea"/>
                <a:cs typeface="+mn-cs"/>
              </a:rPr>
              <a:t>攻撃の仕組み</a:t>
            </a:r>
            <a:r>
              <a:rPr kumimoji="1" lang="en-US" altLang="ja-JP" sz="1200" b="1" i="0" kern="1200" dirty="0" smtClean="0">
                <a:solidFill>
                  <a:schemeClr val="tx1"/>
                </a:solidFill>
                <a:effectLst/>
                <a:latin typeface="+mn-lt"/>
                <a:ea typeface="+mn-ea"/>
                <a:cs typeface="+mn-cs"/>
              </a:rPr>
              <a:t>:</a:t>
            </a:r>
            <a:endParaRPr kumimoji="1" lang="ja-JP" altLang="en-US" sz="1200" b="0" i="0" kern="1200" dirty="0" smtClean="0">
              <a:solidFill>
                <a:schemeClr val="tx1"/>
              </a:solidFill>
              <a:effectLst/>
              <a:latin typeface="+mn-lt"/>
              <a:ea typeface="+mn-ea"/>
              <a:cs typeface="+mn-cs"/>
            </a:endParaRPr>
          </a:p>
          <a:p>
            <a:r>
              <a:rPr kumimoji="1" lang="en-US" altLang="ja-JP" sz="1200" b="0" i="0" kern="1200" dirty="0" smtClean="0">
                <a:solidFill>
                  <a:schemeClr val="tx1"/>
                </a:solidFill>
                <a:effectLst/>
                <a:latin typeface="+mn-lt"/>
                <a:ea typeface="+mn-ea"/>
                <a:cs typeface="+mn-cs"/>
              </a:rPr>
              <a:t>SQL </a:t>
            </a:r>
            <a:r>
              <a:rPr kumimoji="1" lang="ja-JP" altLang="en-US" sz="1200" b="0" i="0" kern="1200" dirty="0" smtClean="0">
                <a:solidFill>
                  <a:schemeClr val="tx1"/>
                </a:solidFill>
                <a:effectLst/>
                <a:latin typeface="+mn-lt"/>
                <a:ea typeface="+mn-ea"/>
                <a:cs typeface="+mn-cs"/>
              </a:rPr>
              <a:t>インジェクション攻撃の手法は、</a:t>
            </a:r>
            <a:r>
              <a:rPr kumimoji="1" lang="en-US" altLang="ja-JP" sz="1200" b="0" i="0" kern="1200" dirty="0" smtClean="0">
                <a:solidFill>
                  <a:schemeClr val="tx1"/>
                </a:solidFill>
                <a:effectLst/>
                <a:latin typeface="+mn-lt"/>
                <a:ea typeface="+mn-ea"/>
                <a:cs typeface="+mn-cs"/>
              </a:rPr>
              <a:t>Web </a:t>
            </a:r>
            <a:r>
              <a:rPr kumimoji="1" lang="ja-JP" altLang="en-US" sz="1200" b="0" i="0" kern="1200" dirty="0" smtClean="0">
                <a:solidFill>
                  <a:schemeClr val="tx1"/>
                </a:solidFill>
                <a:effectLst/>
                <a:latin typeface="+mn-lt"/>
                <a:ea typeface="+mn-ea"/>
                <a:cs typeface="+mn-cs"/>
              </a:rPr>
              <a:t>コンテンツ </a:t>
            </a:r>
            <a:r>
              <a:rPr kumimoji="1" lang="en-US" altLang="ja-JP" sz="1200" b="0" i="0" kern="1200" dirty="0" smtClean="0">
                <a:solidFill>
                  <a:schemeClr val="tx1"/>
                </a:solidFill>
                <a:effectLst/>
                <a:latin typeface="+mn-lt"/>
                <a:ea typeface="+mn-ea"/>
                <a:cs typeface="+mn-cs"/>
              </a:rPr>
              <a:t>(Web </a:t>
            </a:r>
            <a:r>
              <a:rPr kumimoji="1" lang="ja-JP" altLang="en-US" sz="1200" b="0" i="0" kern="1200" dirty="0" smtClean="0">
                <a:solidFill>
                  <a:schemeClr val="tx1"/>
                </a:solidFill>
                <a:effectLst/>
                <a:latin typeface="+mn-lt"/>
                <a:ea typeface="+mn-ea"/>
                <a:cs typeface="+mn-cs"/>
              </a:rPr>
              <a:t>サーバー</a:t>
            </a:r>
            <a:r>
              <a:rPr kumimoji="1" lang="en-US" altLang="ja-JP" sz="1200" b="0" i="0" kern="1200" dirty="0" smtClean="0">
                <a:solidFill>
                  <a:schemeClr val="tx1"/>
                </a:solidFill>
                <a:effectLst/>
                <a:latin typeface="+mn-lt"/>
                <a:ea typeface="+mn-ea"/>
                <a:cs typeface="+mn-cs"/>
              </a:rPr>
              <a:t>) </a:t>
            </a:r>
            <a:r>
              <a:rPr kumimoji="1" lang="ja-JP" altLang="en-US" sz="1200" b="0" i="0" kern="1200" dirty="0" smtClean="0">
                <a:solidFill>
                  <a:schemeClr val="tx1"/>
                </a:solidFill>
                <a:effectLst/>
                <a:latin typeface="+mn-lt"/>
                <a:ea typeface="+mn-ea"/>
                <a:cs typeface="+mn-cs"/>
              </a:rPr>
              <a:t>から接続しているデータベース サーバーに、管理者・開発者の意図しない特別な細工を施した </a:t>
            </a:r>
            <a:r>
              <a:rPr kumimoji="1" lang="en-US" altLang="ja-JP" sz="1200" b="0" i="0" kern="1200" dirty="0" smtClean="0">
                <a:solidFill>
                  <a:schemeClr val="tx1"/>
                </a:solidFill>
                <a:effectLst/>
                <a:latin typeface="+mn-lt"/>
                <a:ea typeface="+mn-ea"/>
                <a:cs typeface="+mn-cs"/>
              </a:rPr>
              <a:t>SQL </a:t>
            </a:r>
            <a:r>
              <a:rPr kumimoji="1" lang="ja-JP" altLang="en-US" sz="1200" b="0" i="0" kern="1200" dirty="0" smtClean="0">
                <a:solidFill>
                  <a:schemeClr val="tx1"/>
                </a:solidFill>
                <a:effectLst/>
                <a:latin typeface="+mn-lt"/>
                <a:ea typeface="+mn-ea"/>
                <a:cs typeface="+mn-cs"/>
              </a:rPr>
              <a:t>文を処理させる事でコンテンツの改ざんを行います。多くの場合、</a:t>
            </a:r>
            <a:r>
              <a:rPr kumimoji="1" lang="en-US" altLang="ja-JP" sz="1200" b="0" i="0" kern="1200" dirty="0" smtClean="0">
                <a:solidFill>
                  <a:schemeClr val="tx1"/>
                </a:solidFill>
                <a:effectLst/>
                <a:latin typeface="+mn-lt"/>
                <a:ea typeface="+mn-ea"/>
                <a:cs typeface="+mn-cs"/>
              </a:rPr>
              <a:t>Web </a:t>
            </a:r>
            <a:r>
              <a:rPr kumimoji="1" lang="ja-JP" altLang="en-US" sz="1200" b="0" i="0" kern="1200" dirty="0" smtClean="0">
                <a:solidFill>
                  <a:schemeClr val="tx1"/>
                </a:solidFill>
                <a:effectLst/>
                <a:latin typeface="+mn-lt"/>
                <a:ea typeface="+mn-ea"/>
                <a:cs typeface="+mn-cs"/>
              </a:rPr>
              <a:t>閲覧者にマルウエアの侵入を試みるプログラム </a:t>
            </a:r>
            <a:r>
              <a:rPr kumimoji="1" lang="en-US" altLang="ja-JP" sz="1200" b="0" i="0" kern="1200" dirty="0"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スクリプト</a:t>
            </a:r>
            <a:r>
              <a:rPr kumimoji="1" lang="en-US" altLang="ja-JP" sz="1200" b="0" i="0" kern="1200" dirty="0" smtClean="0">
                <a:solidFill>
                  <a:schemeClr val="tx1"/>
                </a:solidFill>
                <a:effectLst/>
                <a:latin typeface="+mn-lt"/>
                <a:ea typeface="+mn-ea"/>
                <a:cs typeface="+mn-cs"/>
              </a:rPr>
              <a:t>) </a:t>
            </a:r>
            <a:r>
              <a:rPr kumimoji="1" lang="ja-JP" altLang="en-US" sz="1200" b="0" i="0" kern="1200" dirty="0" smtClean="0">
                <a:solidFill>
                  <a:schemeClr val="tx1"/>
                </a:solidFill>
                <a:effectLst/>
                <a:latin typeface="+mn-lt"/>
                <a:ea typeface="+mn-ea"/>
                <a:cs typeface="+mn-cs"/>
              </a:rPr>
              <a:t>が書き込まれます。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74</a:t>
            </a:fld>
            <a:endParaRPr kumimoji="1" lang="ja-JP" altLang="en-US"/>
          </a:p>
        </p:txBody>
      </p:sp>
    </p:spTree>
    <p:extLst>
      <p:ext uri="{BB962C8B-B14F-4D97-AF65-F5344CB8AC3E}">
        <p14:creationId xmlns:p14="http://schemas.microsoft.com/office/powerpoint/2010/main" val="42003699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リテラルについての写真を作る</a:t>
            </a:r>
            <a:endParaRPr kumimoji="1" lang="en-US" altLang="ja-JP" dirty="0" smtClean="0"/>
          </a:p>
          <a:p>
            <a:r>
              <a:rPr kumimoji="1" lang="en-US" altLang="ja-JP" dirty="0" smtClean="0"/>
              <a:t>And</a:t>
            </a:r>
            <a:r>
              <a:rPr kumimoji="1" lang="ja-JP" altLang="en-US" dirty="0" smtClean="0"/>
              <a:t>にかえろ</a:t>
            </a:r>
            <a:endParaRPr kumimoji="1" lang="en-US" altLang="ja-JP" dirty="0" smtClean="0"/>
          </a:p>
          <a:p>
            <a:pPr eaLnBrk="1" hangingPunct="1"/>
            <a:r>
              <a:rPr lang="ja-JP" altLang="en-US" sz="1200" dirty="0" smtClean="0"/>
              <a:t>データベースに保存してある情報が閲覧され、情報を書き換えられたり、消されることがあります。</a:t>
            </a:r>
            <a:endParaRPr lang="en-US" altLang="ja-JP" sz="1200" dirty="0" smtClean="0"/>
          </a:p>
          <a:p>
            <a:pPr eaLnBrk="1" hangingPunct="1"/>
            <a:r>
              <a:rPr lang="ja-JP" altLang="en-US" sz="1200" dirty="0" smtClean="0"/>
              <a:t>また、不正にログインできること</a:t>
            </a:r>
            <a:endParaRPr lang="en-US" altLang="ja-JP" sz="1200"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75</a:t>
            </a:fld>
            <a:endParaRPr kumimoji="1" lang="ja-JP" altLang="en-US"/>
          </a:p>
        </p:txBody>
      </p:sp>
    </p:spTree>
    <p:extLst>
      <p:ext uri="{BB962C8B-B14F-4D97-AF65-F5344CB8AC3E}">
        <p14:creationId xmlns:p14="http://schemas.microsoft.com/office/powerpoint/2010/main" val="1504490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a:t>
            </a:fld>
            <a:endParaRPr kumimoji="1" lang="ja-JP" altLang="en-US"/>
          </a:p>
        </p:txBody>
      </p:sp>
    </p:spTree>
    <p:extLst>
      <p:ext uri="{BB962C8B-B14F-4D97-AF65-F5344CB8AC3E}">
        <p14:creationId xmlns:p14="http://schemas.microsoft.com/office/powerpoint/2010/main" val="4825801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リテラルについての写真を作る</a:t>
            </a:r>
            <a:endParaRPr kumimoji="1" lang="en-US" altLang="ja-JP" dirty="0" smtClean="0"/>
          </a:p>
          <a:p>
            <a:endParaRPr kumimoji="1" lang="en-US" altLang="ja-JP" dirty="0" smtClean="0"/>
          </a:p>
          <a:p>
            <a:pPr eaLnBrk="1" hangingPunct="1"/>
            <a:r>
              <a:rPr lang="ja-JP" altLang="en-US" sz="1200" dirty="0" smtClean="0"/>
              <a:t>データベースに保存してある情報が閲覧され、情報を書き換えられたり、消されることがあります。</a:t>
            </a:r>
            <a:endParaRPr lang="en-US" altLang="ja-JP" sz="1200" dirty="0" smtClean="0"/>
          </a:p>
          <a:p>
            <a:pPr eaLnBrk="1" hangingPunct="1"/>
            <a:r>
              <a:rPr lang="ja-JP" altLang="en-US" sz="1200" dirty="0" smtClean="0"/>
              <a:t>また、不正にログインできること</a:t>
            </a:r>
            <a:endParaRPr lang="en-US" altLang="ja-JP" sz="1200" dirty="0" smtClean="0"/>
          </a:p>
          <a:p>
            <a:endParaRPr kumimoji="1" lang="en-US" altLang="ja-JP" dirty="0" smtClean="0"/>
          </a:p>
          <a:p>
            <a:r>
              <a:rPr kumimoji="1" lang="en-US" altLang="ja-JP" dirty="0" smtClean="0"/>
              <a:t>SQL</a:t>
            </a:r>
            <a:r>
              <a:rPr kumimoji="1" lang="ja-JP" altLang="en-US" dirty="0" smtClean="0"/>
              <a:t>文を使用する</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76</a:t>
            </a:fld>
            <a:endParaRPr kumimoji="1" lang="ja-JP" altLang="en-US"/>
          </a:p>
        </p:txBody>
      </p:sp>
    </p:spTree>
    <p:extLst>
      <p:ext uri="{BB962C8B-B14F-4D97-AF65-F5344CB8AC3E}">
        <p14:creationId xmlns:p14="http://schemas.microsoft.com/office/powerpoint/2010/main" val="32258810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Sql</a:t>
            </a:r>
            <a:r>
              <a:rPr kumimoji="1" lang="ja-JP" altLang="en-US" dirty="0" smtClean="0"/>
              <a:t>の診断例を書いておく</a:t>
            </a:r>
            <a:endParaRPr kumimoji="1" lang="en-US" altLang="ja-JP"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77</a:t>
            </a:fld>
            <a:endParaRPr kumimoji="1" lang="ja-JP" altLang="en-US"/>
          </a:p>
        </p:txBody>
      </p:sp>
    </p:spTree>
    <p:extLst>
      <p:ext uri="{BB962C8B-B14F-4D97-AF65-F5344CB8AC3E}">
        <p14:creationId xmlns:p14="http://schemas.microsoft.com/office/powerpoint/2010/main" val="2857527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78</a:t>
            </a:fld>
            <a:endParaRPr kumimoji="1" lang="ja-JP" altLang="en-US"/>
          </a:p>
        </p:txBody>
      </p:sp>
    </p:spTree>
    <p:extLst>
      <p:ext uri="{BB962C8B-B14F-4D97-AF65-F5344CB8AC3E}">
        <p14:creationId xmlns:p14="http://schemas.microsoft.com/office/powerpoint/2010/main" val="16323833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79</a:t>
            </a:fld>
            <a:endParaRPr kumimoji="1" lang="ja-JP" altLang="en-US"/>
          </a:p>
        </p:txBody>
      </p:sp>
    </p:spTree>
    <p:extLst>
      <p:ext uri="{BB962C8B-B14F-4D97-AF65-F5344CB8AC3E}">
        <p14:creationId xmlns:p14="http://schemas.microsoft.com/office/powerpoint/2010/main" val="4752321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457200" rtl="0" eaLnBrk="0" fontAlgn="base" latinLnBrk="0" hangingPunct="0">
              <a:lnSpc>
                <a:spcPct val="100000"/>
              </a:lnSpc>
              <a:spcBef>
                <a:spcPct val="0"/>
              </a:spcBef>
              <a:spcAft>
                <a:spcPct val="0"/>
              </a:spcAft>
              <a:buClrTx/>
              <a:buSzTx/>
              <a:buFontTx/>
              <a:buNone/>
              <a:tabLst/>
              <a:defRPr/>
            </a:pPr>
            <a:fld id="{C6C9D90C-E85E-436F-9536-03589214DAC6}" type="slidenum">
              <a:rPr kumimoji="1" lang="ja-JP" altLang="en-US" sz="1200" b="0" i="0" u="none" strike="noStrike" kern="1200" cap="none" spc="0" normalizeH="0" baseline="0" noProof="0" smtClean="0">
                <a:ln>
                  <a:noFill/>
                </a:ln>
                <a:solidFill>
                  <a:prstClr val="black"/>
                </a:solidFill>
                <a:effectLst/>
                <a:uLnTx/>
                <a:uFillTx/>
                <a:latin typeface="Arial" panose="020B0604020202020204" pitchFamily="34" charset="0"/>
                <a:ea typeface="ＭＳ Ｐゴシック" panose="020B0600070205080204" pitchFamily="50" charset="-128"/>
                <a:cs typeface="+mn-cs"/>
              </a:rPr>
              <a:pPr marL="0" marR="0" lvl="0" indent="0" algn="r" defTabSz="457200" rtl="0" eaLnBrk="0" fontAlgn="base" latinLnBrk="0" hangingPunct="0">
                <a:lnSpc>
                  <a:spcPct val="100000"/>
                </a:lnSpc>
                <a:spcBef>
                  <a:spcPct val="0"/>
                </a:spcBef>
                <a:spcAft>
                  <a:spcPct val="0"/>
                </a:spcAft>
                <a:buClrTx/>
                <a:buSzTx/>
                <a:buFontTx/>
                <a:buNone/>
                <a:tabLst/>
                <a:defRPr/>
              </a:pPr>
              <a:t>80</a:t>
            </a:fld>
            <a:endParaRPr kumimoji="1" lang="ja-JP"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30228293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81</a:t>
            </a:fld>
            <a:endParaRPr kumimoji="1" lang="ja-JP" altLang="en-US"/>
          </a:p>
        </p:txBody>
      </p:sp>
    </p:spTree>
    <p:extLst>
      <p:ext uri="{BB962C8B-B14F-4D97-AF65-F5344CB8AC3E}">
        <p14:creationId xmlns:p14="http://schemas.microsoft.com/office/powerpoint/2010/main" val="33762484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82</a:t>
            </a:fld>
            <a:endParaRPr kumimoji="1" lang="ja-JP" altLang="en-US"/>
          </a:p>
        </p:txBody>
      </p:sp>
    </p:spTree>
    <p:extLst>
      <p:ext uri="{BB962C8B-B14F-4D97-AF65-F5344CB8AC3E}">
        <p14:creationId xmlns:p14="http://schemas.microsoft.com/office/powerpoint/2010/main" val="27521106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83</a:t>
            </a:fld>
            <a:endParaRPr kumimoji="1" lang="ja-JP" altLang="en-US"/>
          </a:p>
        </p:txBody>
      </p:sp>
    </p:spTree>
    <p:extLst>
      <p:ext uri="{BB962C8B-B14F-4D97-AF65-F5344CB8AC3E}">
        <p14:creationId xmlns:p14="http://schemas.microsoft.com/office/powerpoint/2010/main" val="6013353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84</a:t>
            </a:fld>
            <a:endParaRPr kumimoji="1" lang="ja-JP" altLang="en-US"/>
          </a:p>
        </p:txBody>
      </p:sp>
    </p:spTree>
    <p:extLst>
      <p:ext uri="{BB962C8B-B14F-4D97-AF65-F5344CB8AC3E}">
        <p14:creationId xmlns:p14="http://schemas.microsoft.com/office/powerpoint/2010/main" val="8111230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en-US" altLang="ja-JP" dirty="0" smtClean="0"/>
          </a:p>
          <a:p>
            <a:r>
              <a:rPr kumimoji="1" lang="ja-JP" altLang="en-US" dirty="0" smtClean="0"/>
              <a:t>実際に見つけることはできましたか？</a:t>
            </a:r>
            <a:endParaRPr kumimoji="1" lang="en-US" altLang="ja-JP" dirty="0" smtClean="0"/>
          </a:p>
          <a:p>
            <a:r>
              <a:rPr kumimoji="1" lang="ja-JP" altLang="en-US" dirty="0" smtClean="0"/>
              <a:t>もう一つ探してみよう！</a:t>
            </a:r>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85</a:t>
            </a:fld>
            <a:endParaRPr kumimoji="1" lang="ja-JP" altLang="en-US"/>
          </a:p>
        </p:txBody>
      </p:sp>
    </p:spTree>
    <p:extLst>
      <p:ext uri="{BB962C8B-B14F-4D97-AF65-F5344CB8AC3E}">
        <p14:creationId xmlns:p14="http://schemas.microsoft.com/office/powerpoint/2010/main" val="2530467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10</a:t>
            </a:fld>
            <a:endParaRPr kumimoji="1" lang="ja-JP" altLang="en-US"/>
          </a:p>
        </p:txBody>
      </p:sp>
    </p:spTree>
    <p:extLst>
      <p:ext uri="{BB962C8B-B14F-4D97-AF65-F5344CB8AC3E}">
        <p14:creationId xmlns:p14="http://schemas.microsoft.com/office/powerpoint/2010/main" val="418319927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86</a:t>
            </a:fld>
            <a:endParaRPr kumimoji="1" lang="ja-JP" altLang="en-US"/>
          </a:p>
        </p:txBody>
      </p:sp>
    </p:spTree>
    <p:extLst>
      <p:ext uri="{BB962C8B-B14F-4D97-AF65-F5344CB8AC3E}">
        <p14:creationId xmlns:p14="http://schemas.microsoft.com/office/powerpoint/2010/main" val="9893341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87</a:t>
            </a:fld>
            <a:endParaRPr kumimoji="1" lang="ja-JP" altLang="en-US"/>
          </a:p>
        </p:txBody>
      </p:sp>
    </p:spTree>
    <p:extLst>
      <p:ext uri="{BB962C8B-B14F-4D97-AF65-F5344CB8AC3E}">
        <p14:creationId xmlns:p14="http://schemas.microsoft.com/office/powerpoint/2010/main" val="15189322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88</a:t>
            </a:fld>
            <a:endParaRPr kumimoji="1" lang="ja-JP" altLang="en-US"/>
          </a:p>
        </p:txBody>
      </p:sp>
    </p:spTree>
    <p:extLst>
      <p:ext uri="{BB962C8B-B14F-4D97-AF65-F5344CB8AC3E}">
        <p14:creationId xmlns:p14="http://schemas.microsoft.com/office/powerpoint/2010/main" val="15408953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89</a:t>
            </a:fld>
            <a:endParaRPr kumimoji="1" lang="ja-JP" altLang="en-US"/>
          </a:p>
        </p:txBody>
      </p:sp>
    </p:spTree>
    <p:extLst>
      <p:ext uri="{BB962C8B-B14F-4D97-AF65-F5344CB8AC3E}">
        <p14:creationId xmlns:p14="http://schemas.microsoft.com/office/powerpoint/2010/main" val="6093535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90</a:t>
            </a:fld>
            <a:endParaRPr kumimoji="1" lang="ja-JP" altLang="en-US"/>
          </a:p>
        </p:txBody>
      </p:sp>
    </p:spTree>
    <p:extLst>
      <p:ext uri="{BB962C8B-B14F-4D97-AF65-F5344CB8AC3E}">
        <p14:creationId xmlns:p14="http://schemas.microsoft.com/office/powerpoint/2010/main" val="15154982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91</a:t>
            </a:fld>
            <a:endParaRPr kumimoji="1" lang="ja-JP" altLang="en-US"/>
          </a:p>
        </p:txBody>
      </p:sp>
    </p:spTree>
    <p:extLst>
      <p:ext uri="{BB962C8B-B14F-4D97-AF65-F5344CB8AC3E}">
        <p14:creationId xmlns:p14="http://schemas.microsoft.com/office/powerpoint/2010/main" val="32021203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実際に体験してみよう</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92</a:t>
            </a:fld>
            <a:endParaRPr kumimoji="1" lang="ja-JP" altLang="en-US"/>
          </a:p>
        </p:txBody>
      </p:sp>
    </p:spTree>
    <p:extLst>
      <p:ext uri="{BB962C8B-B14F-4D97-AF65-F5344CB8AC3E}">
        <p14:creationId xmlns:p14="http://schemas.microsoft.com/office/powerpoint/2010/main" val="6118623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起ってしまう恐ろしい出来事</a:t>
            </a:r>
            <a:endParaRPr kumimoji="1" lang="en-US" altLang="ja-JP" dirty="0" smtClean="0"/>
          </a:p>
          <a:p>
            <a:pPr fontAlgn="base"/>
            <a:endParaRPr kumimoji="1" lang="en-US" altLang="ja-JP" sz="1200" b="0" i="0" u="sng" kern="1200" dirty="0" smtClean="0">
              <a:solidFill>
                <a:schemeClr val="tx1"/>
              </a:solidFill>
              <a:effectLst/>
              <a:latin typeface="+mn-lt"/>
              <a:ea typeface="+mn-ea"/>
              <a:cs typeface="+mn-cs"/>
            </a:endParaRPr>
          </a:p>
          <a:p>
            <a:pPr fontAlgn="base"/>
            <a:r>
              <a:rPr kumimoji="1" lang="ja-JP" altLang="en-US" sz="1200" b="1" i="0" kern="1200" dirty="0" smtClean="0">
                <a:solidFill>
                  <a:schemeClr val="tx1"/>
                </a:solidFill>
                <a:effectLst/>
                <a:latin typeface="+mn-lt"/>
                <a:ea typeface="+mn-ea"/>
                <a:cs typeface="+mn-cs"/>
              </a:rPr>
              <a:t>顧客情報の漏えいは社会的信用に関わる</a:t>
            </a:r>
          </a:p>
          <a:p>
            <a:pPr fontAlgn="base" latinLnBrk="1"/>
            <a:r>
              <a:rPr kumimoji="1" lang="ja-JP" altLang="en-US" sz="1200" b="0" i="0" kern="1200" dirty="0" smtClean="0">
                <a:solidFill>
                  <a:schemeClr val="tx1"/>
                </a:solidFill>
                <a:effectLst/>
                <a:latin typeface="+mn-lt"/>
                <a:ea typeface="+mn-ea"/>
                <a:cs typeface="+mn-cs"/>
              </a:rPr>
              <a:t>過去、</a:t>
            </a:r>
            <a:r>
              <a:rPr kumimoji="1" lang="en-US" altLang="ja-JP" sz="1200" b="0" i="0" kern="1200" dirty="0" smtClean="0">
                <a:solidFill>
                  <a:schemeClr val="tx1"/>
                </a:solidFill>
                <a:effectLst/>
                <a:latin typeface="+mn-lt"/>
                <a:ea typeface="+mn-ea"/>
                <a:cs typeface="+mn-cs"/>
              </a:rPr>
              <a:t>SQL</a:t>
            </a:r>
            <a:r>
              <a:rPr kumimoji="1" lang="ja-JP" altLang="en-US" sz="1200" b="0" i="0" kern="1200" dirty="0" smtClean="0">
                <a:solidFill>
                  <a:schemeClr val="tx1"/>
                </a:solidFill>
                <a:effectLst/>
                <a:latin typeface="+mn-lt"/>
                <a:ea typeface="+mn-ea"/>
                <a:cs typeface="+mn-cs"/>
              </a:rPr>
              <a:t>インジェクションの攻撃によって企業情報が漏えいし多大な影響を受けたケースは少なくありません。顧客情報などの情報が漏えいした場合、その企業の社会的信用は大きく損なわれますし、被害者への慰謝料支払いなど、金銭的にも大きな被害を受けることになるでしょう。</a:t>
            </a:r>
          </a:p>
          <a:p>
            <a:endParaRPr kumimoji="1" lang="en-US" altLang="ja-JP" dirty="0" smtClean="0"/>
          </a:p>
          <a:p>
            <a:pPr fontAlgn="base"/>
            <a:r>
              <a:rPr kumimoji="1" lang="ja-JP" altLang="en-US" sz="1200" b="1" i="0" kern="1200" dirty="0" smtClean="0">
                <a:solidFill>
                  <a:schemeClr val="tx1"/>
                </a:solidFill>
                <a:effectLst/>
                <a:latin typeface="+mn-lt"/>
                <a:ea typeface="+mn-ea"/>
                <a:cs typeface="+mn-cs"/>
              </a:rPr>
              <a:t>データの改ざんはより深刻</a:t>
            </a:r>
          </a:p>
          <a:p>
            <a:pPr fontAlgn="base" latinLnBrk="1"/>
            <a:r>
              <a:rPr kumimoji="1" lang="ja-JP" altLang="en-US" sz="1200" b="0" i="0" kern="1200" dirty="0" smtClean="0">
                <a:solidFill>
                  <a:schemeClr val="tx1"/>
                </a:solidFill>
                <a:effectLst/>
                <a:latin typeface="+mn-lt"/>
                <a:ea typeface="+mn-ea"/>
                <a:cs typeface="+mn-cs"/>
              </a:rPr>
              <a:t>データの改ざんはより深刻な被害を引き起こすことがあります。</a:t>
            </a:r>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サイト上に誤った情報が掲載されるなど、意図的に悪意のある内容に改ざんされる被害はもちろんですが、より恐ろしいのがフィッシング詐欺などの不正の温床として利用されることです。</a:t>
            </a:r>
            <a:endParaRPr kumimoji="1" lang="en-US" altLang="ja-JP" sz="1200" b="0" i="0" kern="1200" dirty="0" smtClean="0">
              <a:solidFill>
                <a:schemeClr val="tx1"/>
              </a:solidFill>
              <a:effectLst/>
              <a:latin typeface="+mn-lt"/>
              <a:ea typeface="+mn-ea"/>
              <a:cs typeface="+mn-cs"/>
            </a:endParaRPr>
          </a:p>
          <a:p>
            <a:pPr fontAlgn="base" latinLnBrk="1"/>
            <a:endParaRPr kumimoji="1" lang="ja-JP" altLang="en-US" sz="1200" b="0" i="0" kern="1200" dirty="0" smtClean="0">
              <a:solidFill>
                <a:schemeClr val="tx1"/>
              </a:solidFill>
              <a:effectLst/>
              <a:latin typeface="+mn-lt"/>
              <a:ea typeface="+mn-ea"/>
              <a:cs typeface="+mn-cs"/>
            </a:endParaRPr>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93</a:t>
            </a:fld>
            <a:endParaRPr kumimoji="1" lang="ja-JP" altLang="en-US"/>
          </a:p>
        </p:txBody>
      </p:sp>
    </p:spTree>
    <p:extLst>
      <p:ext uri="{BB962C8B-B14F-4D97-AF65-F5344CB8AC3E}">
        <p14:creationId xmlns:p14="http://schemas.microsoft.com/office/powerpoint/2010/main" val="7472860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実際にあった被害のニュース</a:t>
            </a:r>
            <a:endParaRPr kumimoji="1" lang="en-US" altLang="ja-JP" dirty="0" smtClean="0"/>
          </a:p>
          <a:p>
            <a:r>
              <a:rPr kumimoji="1" lang="ja-JP" altLang="en-US" dirty="0" smtClean="0"/>
              <a:t>！！！吹き出しをつける</a:t>
            </a:r>
            <a:endParaRPr kumimoji="1" lang="en-US" altLang="ja-JP" dirty="0" smtClean="0"/>
          </a:p>
          <a:p>
            <a:r>
              <a:rPr kumimoji="1" lang="ja-JP" altLang="en-US" dirty="0" smtClean="0"/>
              <a:t>シャトレーゼの被害</a:t>
            </a:r>
            <a:endParaRPr kumimoji="1" lang="en-US" altLang="ja-JP" dirty="0" smtClean="0"/>
          </a:p>
          <a:p>
            <a:endParaRPr kumimoji="1" lang="en-US" altLang="ja-JP" dirty="0" smtClean="0"/>
          </a:p>
          <a:p>
            <a:endParaRPr kumimoji="1" lang="en-US" altLang="ja-JP" dirty="0" smtClean="0"/>
          </a:p>
          <a:p>
            <a:r>
              <a:rPr kumimoji="1" lang="ja-JP" altLang="en-US" sz="1200" b="0" i="0" kern="1200" dirty="0" smtClean="0">
                <a:solidFill>
                  <a:schemeClr val="tx1"/>
                </a:solidFill>
                <a:effectLst/>
                <a:latin typeface="+mn-lt"/>
                <a:ea typeface="+mn-ea"/>
                <a:cs typeface="+mn-cs"/>
              </a:rPr>
              <a:t>洋菓子などの製造・販売を手掛けるシャトレーゼ（甲府市）は</a:t>
            </a:r>
            <a:r>
              <a:rPr kumimoji="1" lang="en-US" altLang="ja-JP" sz="1200" b="0" i="0" kern="1200" dirty="0" smtClean="0">
                <a:solidFill>
                  <a:schemeClr val="tx1"/>
                </a:solidFill>
                <a:effectLst/>
                <a:latin typeface="+mn-lt"/>
                <a:ea typeface="+mn-ea"/>
                <a:cs typeface="+mn-cs"/>
              </a:rPr>
              <a:t>2015</a:t>
            </a:r>
            <a:r>
              <a:rPr kumimoji="1" lang="ja-JP" altLang="en-US" sz="1200" b="0" i="0" kern="1200" dirty="0" smtClean="0">
                <a:solidFill>
                  <a:schemeClr val="tx1"/>
                </a:solidFill>
                <a:effectLst/>
                <a:latin typeface="+mn-lt"/>
                <a:ea typeface="+mn-ea"/>
                <a:cs typeface="+mn-cs"/>
              </a:rPr>
              <a:t>年</a:t>
            </a:r>
            <a:r>
              <a:rPr kumimoji="1" lang="en-US" altLang="ja-JP" sz="1200" b="0" i="0" kern="1200" dirty="0" smtClean="0">
                <a:solidFill>
                  <a:schemeClr val="tx1"/>
                </a:solidFill>
                <a:effectLst/>
                <a:latin typeface="+mn-lt"/>
                <a:ea typeface="+mn-ea"/>
                <a:cs typeface="+mn-cs"/>
              </a:rPr>
              <a:t>7</a:t>
            </a:r>
            <a:r>
              <a:rPr kumimoji="1" lang="ja-JP" altLang="en-US" sz="1200" b="0" i="0" kern="1200" dirty="0" smtClean="0">
                <a:solidFill>
                  <a:schemeClr val="tx1"/>
                </a:solidFill>
                <a:effectLst/>
                <a:latin typeface="+mn-lt"/>
                <a:ea typeface="+mn-ea"/>
                <a:cs typeface="+mn-cs"/>
              </a:rPr>
              <a:t>月</a:t>
            </a:r>
            <a:r>
              <a:rPr kumimoji="1" lang="en-US" altLang="ja-JP" sz="1200" b="0" i="0" kern="1200" dirty="0" smtClean="0">
                <a:solidFill>
                  <a:schemeClr val="tx1"/>
                </a:solidFill>
                <a:effectLst/>
                <a:latin typeface="+mn-lt"/>
                <a:ea typeface="+mn-ea"/>
                <a:cs typeface="+mn-cs"/>
              </a:rPr>
              <a:t>30</a:t>
            </a:r>
            <a:r>
              <a:rPr kumimoji="1" lang="ja-JP" altLang="en-US" sz="1200" b="0" i="0" kern="1200" dirty="0" smtClean="0">
                <a:solidFill>
                  <a:schemeClr val="tx1"/>
                </a:solidFill>
                <a:effectLst/>
                <a:latin typeface="+mn-lt"/>
                <a:ea typeface="+mn-ea"/>
                <a:cs typeface="+mn-cs"/>
              </a:rPr>
              <a:t>日、</a:t>
            </a:r>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サイトが外部から不正アクセス攻撃を受け、個人情報が流出した可能性があると発表した（</a:t>
            </a:r>
            <a:r>
              <a:rPr kumimoji="1" lang="ja-JP" altLang="en-US" sz="1200" b="1" i="0" kern="1200" dirty="0" smtClean="0">
                <a:solidFill>
                  <a:schemeClr val="tx1"/>
                </a:solidFill>
                <a:effectLst/>
                <a:latin typeface="+mn-lt"/>
                <a:ea typeface="+mn-ea"/>
                <a:cs typeface="+mn-cs"/>
              </a:rPr>
              <a:t>画面</a:t>
            </a:r>
            <a:r>
              <a:rPr kumimoji="1" lang="ja-JP" altLang="en-US" sz="1200" b="0" i="0" kern="1200" dirty="0" smtClean="0">
                <a:solidFill>
                  <a:schemeClr val="tx1"/>
                </a:solidFill>
                <a:effectLst/>
                <a:latin typeface="+mn-lt"/>
                <a:ea typeface="+mn-ea"/>
                <a:cs typeface="+mn-cs"/>
              </a:rPr>
              <a:t>）。</a:t>
            </a:r>
          </a:p>
          <a:p>
            <a:r>
              <a:rPr kumimoji="1" lang="ja-JP" altLang="en-US" sz="1200" b="0" i="0" kern="1200" dirty="0" smtClean="0">
                <a:solidFill>
                  <a:schemeClr val="tx1"/>
                </a:solidFill>
                <a:effectLst/>
                <a:latin typeface="+mn-lt"/>
                <a:ea typeface="+mn-ea"/>
                <a:cs typeface="+mn-cs"/>
              </a:rPr>
              <a:t>　対象となる個人情報は、店舗で使えるクーポンなどの特典を提供する「</a:t>
            </a:r>
            <a:r>
              <a:rPr kumimoji="1" lang="en-US" altLang="ja-JP" sz="1200" b="0" i="0" kern="1200" dirty="0" smtClean="0">
                <a:solidFill>
                  <a:schemeClr val="tx1"/>
                </a:solidFill>
                <a:effectLst/>
                <a:latin typeface="+mn-lt"/>
                <a:ea typeface="+mn-ea"/>
                <a:cs typeface="+mn-cs"/>
              </a:rPr>
              <a:t>WEB</a:t>
            </a:r>
            <a:r>
              <a:rPr kumimoji="1" lang="ja-JP" altLang="en-US" sz="1200" b="0" i="0" kern="1200" dirty="0" smtClean="0">
                <a:solidFill>
                  <a:schemeClr val="tx1"/>
                </a:solidFill>
                <a:effectLst/>
                <a:latin typeface="+mn-lt"/>
                <a:ea typeface="+mn-ea"/>
                <a:cs typeface="+mn-cs"/>
              </a:rPr>
              <a:t>会員」の登録者情報。会員約</a:t>
            </a:r>
            <a:r>
              <a:rPr kumimoji="1" lang="en-US" altLang="ja-JP" sz="1200" b="0" i="0" kern="1200" dirty="0" smtClean="0">
                <a:solidFill>
                  <a:schemeClr val="tx1"/>
                </a:solidFill>
                <a:effectLst/>
                <a:latin typeface="+mn-lt"/>
                <a:ea typeface="+mn-ea"/>
                <a:cs typeface="+mn-cs"/>
              </a:rPr>
              <a:t>21</a:t>
            </a:r>
            <a:r>
              <a:rPr kumimoji="1" lang="ja-JP" altLang="en-US" sz="1200" b="0" i="0" kern="1200" dirty="0" smtClean="0">
                <a:solidFill>
                  <a:schemeClr val="tx1"/>
                </a:solidFill>
                <a:effectLst/>
                <a:latin typeface="+mn-lt"/>
                <a:ea typeface="+mn-ea"/>
                <a:cs typeface="+mn-cs"/>
              </a:rPr>
              <a:t>万人のほぼ全数について、ユーザー</a:t>
            </a:r>
            <a:r>
              <a:rPr kumimoji="1" lang="en-US" altLang="ja-JP" sz="1200" b="0" i="0" kern="1200" dirty="0" smtClean="0">
                <a:solidFill>
                  <a:schemeClr val="tx1"/>
                </a:solidFill>
                <a:effectLst/>
                <a:latin typeface="+mn-lt"/>
                <a:ea typeface="+mn-ea"/>
                <a:cs typeface="+mn-cs"/>
              </a:rPr>
              <a:t>ID</a:t>
            </a:r>
            <a:r>
              <a:rPr kumimoji="1" lang="ja-JP" altLang="en-US" sz="1200" b="0" i="0" kern="1200" dirty="0" smtClean="0">
                <a:solidFill>
                  <a:schemeClr val="tx1"/>
                </a:solidFill>
                <a:effectLst/>
                <a:latin typeface="+mn-lt"/>
                <a:ea typeface="+mn-ea"/>
                <a:cs typeface="+mn-cs"/>
              </a:rPr>
              <a:t>・暗号化されたパスワード・メールアドレス・電話番号・誕生日が流出した可能性がある。このうち</a:t>
            </a:r>
            <a:r>
              <a:rPr kumimoji="1" lang="en-US" altLang="ja-JP" sz="1200" b="0" i="0" kern="1200" dirty="0" smtClean="0">
                <a:solidFill>
                  <a:schemeClr val="tx1"/>
                </a:solidFill>
                <a:effectLst/>
                <a:latin typeface="+mn-lt"/>
                <a:ea typeface="+mn-ea"/>
                <a:cs typeface="+mn-cs"/>
              </a:rPr>
              <a:t>13</a:t>
            </a:r>
            <a:r>
              <a:rPr kumimoji="1" lang="ja-JP" altLang="en-US" sz="1200" b="0" i="0" kern="1200" dirty="0" smtClean="0">
                <a:solidFill>
                  <a:schemeClr val="tx1"/>
                </a:solidFill>
                <a:effectLst/>
                <a:latin typeface="+mn-lt"/>
                <a:ea typeface="+mn-ea"/>
                <a:cs typeface="+mn-cs"/>
              </a:rPr>
              <a:t>件については、氏名・住所も含まれるとしている。</a:t>
            </a: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94</a:t>
            </a:fld>
            <a:endParaRPr kumimoji="1" lang="ja-JP" altLang="en-US"/>
          </a:p>
        </p:txBody>
      </p:sp>
    </p:spTree>
    <p:extLst>
      <p:ext uri="{BB962C8B-B14F-4D97-AF65-F5344CB8AC3E}">
        <p14:creationId xmlns:p14="http://schemas.microsoft.com/office/powerpoint/2010/main" val="378870096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実際にあった被害のニュース</a:t>
            </a:r>
            <a:endParaRPr kumimoji="1" lang="en-US" altLang="ja-JP" dirty="0" smtClean="0"/>
          </a:p>
          <a:p>
            <a:endParaRPr kumimoji="1" lang="en-US" altLang="ja-JP" dirty="0" smtClean="0"/>
          </a:p>
          <a:p>
            <a:pPr fontAlgn="base"/>
            <a:r>
              <a:rPr kumimoji="1" lang="en-US" altLang="ja-JP" sz="1200" b="0" i="0" kern="1200" dirty="0" smtClean="0">
                <a:solidFill>
                  <a:schemeClr val="tx1"/>
                </a:solidFill>
                <a:effectLst/>
                <a:latin typeface="+mn-lt"/>
                <a:ea typeface="+mn-ea"/>
                <a:cs typeface="+mn-cs"/>
              </a:rPr>
              <a:t>2011</a:t>
            </a:r>
            <a:r>
              <a:rPr kumimoji="1" lang="ja-JP" altLang="en-US" sz="1200" b="0" i="0" kern="1200" dirty="0" smtClean="0">
                <a:solidFill>
                  <a:schemeClr val="tx1"/>
                </a:solidFill>
                <a:effectLst/>
                <a:latin typeface="+mn-lt"/>
                <a:ea typeface="+mn-ea"/>
                <a:cs typeface="+mn-cs"/>
              </a:rPr>
              <a:t>年ソニーグループに対する標的型と考えられる</a:t>
            </a:r>
            <a:r>
              <a:rPr kumimoji="1" lang="en-US" altLang="ja-JP" sz="1200" b="0" i="0" kern="1200" dirty="0" smtClean="0">
                <a:solidFill>
                  <a:schemeClr val="tx1"/>
                </a:solidFill>
                <a:effectLst/>
                <a:latin typeface="+mn-lt"/>
                <a:ea typeface="+mn-ea"/>
                <a:cs typeface="+mn-cs"/>
              </a:rPr>
              <a:t>SQL</a:t>
            </a:r>
            <a:r>
              <a:rPr kumimoji="1" lang="ja-JP" altLang="en-US" sz="1200" b="0" i="0" kern="1200" dirty="0" smtClean="0">
                <a:solidFill>
                  <a:schemeClr val="tx1"/>
                </a:solidFill>
                <a:effectLst/>
                <a:latin typeface="+mn-lt"/>
                <a:ea typeface="+mn-ea"/>
                <a:cs typeface="+mn-cs"/>
              </a:rPr>
              <a:t>インジェクション攻撃が発生しました。これは</a:t>
            </a:r>
            <a:r>
              <a:rPr kumimoji="1" lang="en-US" altLang="ja-JP" sz="1200" b="0" i="0" kern="1200" dirty="0" smtClean="0">
                <a:solidFill>
                  <a:schemeClr val="tx1"/>
                </a:solidFill>
                <a:effectLst/>
                <a:latin typeface="+mn-lt"/>
                <a:ea typeface="+mn-ea"/>
                <a:cs typeface="+mn-cs"/>
              </a:rPr>
              <a:t>SQL</a:t>
            </a:r>
            <a:r>
              <a:rPr kumimoji="1" lang="ja-JP" altLang="en-US" sz="1200" b="0" i="0" kern="1200" dirty="0" smtClean="0">
                <a:solidFill>
                  <a:schemeClr val="tx1"/>
                </a:solidFill>
                <a:effectLst/>
                <a:latin typeface="+mn-lt"/>
                <a:ea typeface="+mn-ea"/>
                <a:cs typeface="+mn-cs"/>
              </a:rPr>
              <a:t>インジェクション攻撃による情報漏えいの中でも最大規模のものでした。</a:t>
            </a:r>
          </a:p>
          <a:p>
            <a:pPr fontAlgn="base"/>
            <a:r>
              <a:rPr kumimoji="1" lang="ja-JP" altLang="en-US" sz="1200" b="1" i="0" kern="1200" dirty="0" smtClean="0">
                <a:solidFill>
                  <a:schemeClr val="tx1"/>
                </a:solidFill>
                <a:effectLst/>
                <a:latin typeface="+mn-lt"/>
                <a:ea typeface="+mn-ea"/>
                <a:cs typeface="+mn-cs"/>
              </a:rPr>
              <a:t>①</a:t>
            </a:r>
            <a:r>
              <a:rPr kumimoji="1" lang="en-US" altLang="ja-JP" sz="1200" b="1" i="0" kern="1200" dirty="0" smtClean="0">
                <a:solidFill>
                  <a:schemeClr val="tx1"/>
                </a:solidFill>
                <a:effectLst/>
                <a:latin typeface="+mn-lt"/>
                <a:ea typeface="+mn-ea"/>
                <a:cs typeface="+mn-cs"/>
              </a:rPr>
              <a:t>2011</a:t>
            </a:r>
            <a:r>
              <a:rPr kumimoji="1" lang="ja-JP" altLang="en-US" sz="1200" b="1" i="0" kern="1200" dirty="0" smtClean="0">
                <a:solidFill>
                  <a:schemeClr val="tx1"/>
                </a:solidFill>
                <a:effectLst/>
                <a:latin typeface="+mn-lt"/>
                <a:ea typeface="+mn-ea"/>
                <a:cs typeface="+mn-cs"/>
              </a:rPr>
              <a:t>年</a:t>
            </a:r>
            <a:r>
              <a:rPr kumimoji="1" lang="en-US" altLang="ja-JP" sz="1200" b="1" i="0" kern="1200" dirty="0" smtClean="0">
                <a:solidFill>
                  <a:schemeClr val="tx1"/>
                </a:solidFill>
                <a:effectLst/>
                <a:latin typeface="+mn-lt"/>
                <a:ea typeface="+mn-ea"/>
                <a:cs typeface="+mn-cs"/>
              </a:rPr>
              <a:t>4</a:t>
            </a:r>
            <a:r>
              <a:rPr kumimoji="1" lang="ja-JP" altLang="en-US" sz="1200" b="1" i="0" kern="1200" dirty="0" smtClean="0">
                <a:solidFill>
                  <a:schemeClr val="tx1"/>
                </a:solidFill>
                <a:effectLst/>
                <a:latin typeface="+mn-lt"/>
                <a:ea typeface="+mn-ea"/>
                <a:cs typeface="+mn-cs"/>
              </a:rPr>
              <a:t>月、ソニーの</a:t>
            </a:r>
            <a:r>
              <a:rPr kumimoji="1" lang="en-US" altLang="ja-JP" sz="1200" b="1" i="0" kern="1200" dirty="0" smtClean="0">
                <a:solidFill>
                  <a:schemeClr val="tx1"/>
                </a:solidFill>
                <a:effectLst/>
                <a:latin typeface="+mn-lt"/>
                <a:ea typeface="+mn-ea"/>
                <a:cs typeface="+mn-cs"/>
              </a:rPr>
              <a:t>PlayStation</a:t>
            </a:r>
            <a:r>
              <a:rPr kumimoji="1" lang="ja-JP" altLang="en-US" sz="1200" b="1" i="0" kern="1200" dirty="0" smtClean="0">
                <a:solidFill>
                  <a:schemeClr val="tx1"/>
                </a:solidFill>
                <a:effectLst/>
                <a:latin typeface="+mn-lt"/>
                <a:ea typeface="+mn-ea"/>
                <a:cs typeface="+mn-cs"/>
              </a:rPr>
              <a:t>関連のネットワークサービス「</a:t>
            </a:r>
            <a:r>
              <a:rPr kumimoji="1" lang="en-US" altLang="ja-JP" sz="1200" b="1" i="0" kern="1200" dirty="0" smtClean="0">
                <a:solidFill>
                  <a:schemeClr val="tx1"/>
                </a:solidFill>
                <a:effectLst/>
                <a:latin typeface="+mn-lt"/>
                <a:ea typeface="+mn-ea"/>
                <a:cs typeface="+mn-cs"/>
              </a:rPr>
              <a:t>PlayStation Network</a:t>
            </a:r>
            <a:r>
              <a:rPr kumimoji="1" lang="ja-JP" altLang="en-US" sz="1200" b="1" i="0" kern="1200" dirty="0" smtClean="0">
                <a:solidFill>
                  <a:schemeClr val="tx1"/>
                </a:solidFill>
                <a:effectLst/>
                <a:latin typeface="+mn-lt"/>
                <a:ea typeface="+mn-ea"/>
                <a:cs typeface="+mn-cs"/>
              </a:rPr>
              <a:t>」（</a:t>
            </a:r>
            <a:r>
              <a:rPr kumimoji="1" lang="en-US" altLang="ja-JP" sz="1200" b="1" i="0" kern="1200" dirty="0" smtClean="0">
                <a:solidFill>
                  <a:schemeClr val="tx1"/>
                </a:solidFill>
                <a:effectLst/>
                <a:latin typeface="+mn-lt"/>
                <a:ea typeface="+mn-ea"/>
                <a:cs typeface="+mn-cs"/>
              </a:rPr>
              <a:t>PSN</a:t>
            </a:r>
            <a:r>
              <a:rPr kumimoji="1" lang="ja-JP" altLang="en-US" sz="1200" b="1" i="0" kern="1200" dirty="0" smtClean="0">
                <a:solidFill>
                  <a:schemeClr val="tx1"/>
                </a:solidFill>
                <a:effectLst/>
                <a:latin typeface="+mn-lt"/>
                <a:ea typeface="+mn-ea"/>
                <a:cs typeface="+mn-cs"/>
              </a:rPr>
              <a:t>）で約</a:t>
            </a:r>
            <a:r>
              <a:rPr kumimoji="1" lang="en-US" altLang="ja-JP" sz="1200" b="1" i="0" kern="1200" dirty="0" smtClean="0">
                <a:solidFill>
                  <a:schemeClr val="tx1"/>
                </a:solidFill>
                <a:effectLst/>
                <a:latin typeface="+mn-lt"/>
                <a:ea typeface="+mn-ea"/>
                <a:cs typeface="+mn-cs"/>
              </a:rPr>
              <a:t>7700</a:t>
            </a:r>
            <a:r>
              <a:rPr kumimoji="1" lang="ja-JP" altLang="en-US" sz="1200" b="1" i="0" kern="1200" dirty="0" smtClean="0">
                <a:solidFill>
                  <a:schemeClr val="tx1"/>
                </a:solidFill>
                <a:effectLst/>
                <a:latin typeface="+mn-lt"/>
                <a:ea typeface="+mn-ea"/>
                <a:cs typeface="+mn-cs"/>
              </a:rPr>
              <a:t>万人の個人情報漏えいが発生</a:t>
            </a:r>
          </a:p>
          <a:p>
            <a:pPr fontAlgn="base"/>
            <a:r>
              <a:rPr kumimoji="1" lang="ja-JP" altLang="en-US" sz="1200" b="0" i="0" kern="1200" dirty="0" smtClean="0">
                <a:solidFill>
                  <a:schemeClr val="tx1"/>
                </a:solidFill>
                <a:effectLst/>
                <a:latin typeface="+mn-lt"/>
                <a:ea typeface="+mn-ea"/>
                <a:cs typeface="+mn-cs"/>
              </a:rPr>
              <a:t>漏えいした情報は、氏名、住所、</a:t>
            </a:r>
            <a:r>
              <a:rPr kumimoji="1" lang="en-US" altLang="ja-JP" sz="1200" b="0" i="0" kern="1200" dirty="0" smtClean="0">
                <a:solidFill>
                  <a:schemeClr val="tx1"/>
                </a:solidFill>
                <a:effectLst/>
                <a:latin typeface="+mn-lt"/>
                <a:ea typeface="+mn-ea"/>
                <a:cs typeface="+mn-cs"/>
              </a:rPr>
              <a:t>E</a:t>
            </a:r>
            <a:r>
              <a:rPr kumimoji="1" lang="ja-JP" altLang="en-US" sz="1200" b="0" i="0" kern="1200" dirty="0" smtClean="0">
                <a:solidFill>
                  <a:schemeClr val="tx1"/>
                </a:solidFill>
                <a:effectLst/>
                <a:latin typeface="+mn-lt"/>
                <a:ea typeface="+mn-ea"/>
                <a:cs typeface="+mn-cs"/>
              </a:rPr>
              <a:t>メールアドレス、生年月日、</a:t>
            </a:r>
            <a:r>
              <a:rPr kumimoji="1" lang="en-US" altLang="ja-JP" sz="1200" b="0" i="0" kern="1200" dirty="0" err="1" smtClean="0">
                <a:solidFill>
                  <a:schemeClr val="tx1"/>
                </a:solidFill>
                <a:effectLst/>
                <a:latin typeface="+mn-lt"/>
                <a:ea typeface="+mn-ea"/>
                <a:cs typeface="+mn-cs"/>
              </a:rPr>
              <a:t>PlayStation®Network</a:t>
            </a:r>
            <a:r>
              <a:rPr kumimoji="1" lang="en-US" altLang="ja-JP" sz="1200" b="0" i="0" kern="1200" dirty="0" smtClean="0">
                <a:solidFill>
                  <a:schemeClr val="tx1"/>
                </a:solidFill>
                <a:effectLst/>
                <a:latin typeface="+mn-lt"/>
                <a:ea typeface="+mn-ea"/>
                <a:cs typeface="+mn-cs"/>
              </a:rPr>
              <a:t>/</a:t>
            </a:r>
            <a:r>
              <a:rPr kumimoji="1" lang="en-US" altLang="ja-JP" sz="1200" b="0" i="0" kern="1200" dirty="0" err="1" smtClean="0">
                <a:solidFill>
                  <a:schemeClr val="tx1"/>
                </a:solidFill>
                <a:effectLst/>
                <a:latin typeface="+mn-lt"/>
                <a:ea typeface="+mn-ea"/>
                <a:cs typeface="+mn-cs"/>
              </a:rPr>
              <a:t>Qriocity</a:t>
            </a:r>
            <a:r>
              <a:rPr kumimoji="1" lang="en-US" altLang="ja-JP" sz="1200" b="0" i="0" kern="1200" dirty="0"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パスワード、</a:t>
            </a:r>
            <a:r>
              <a:rPr kumimoji="1" lang="en-US" altLang="ja-JP" sz="1200" b="0" i="0" kern="1200" dirty="0" err="1" smtClean="0">
                <a:solidFill>
                  <a:schemeClr val="tx1"/>
                </a:solidFill>
                <a:effectLst/>
                <a:latin typeface="+mn-lt"/>
                <a:ea typeface="+mn-ea"/>
                <a:cs typeface="+mn-cs"/>
              </a:rPr>
              <a:t>PlayStation®Network</a:t>
            </a:r>
            <a:r>
              <a:rPr kumimoji="1" lang="ja-JP" altLang="en-US" sz="1200" b="0" i="0" kern="1200" dirty="0" smtClean="0">
                <a:solidFill>
                  <a:schemeClr val="tx1"/>
                </a:solidFill>
                <a:effectLst/>
                <a:latin typeface="+mn-lt"/>
                <a:ea typeface="+mn-ea"/>
                <a:cs typeface="+mn-cs"/>
              </a:rPr>
              <a:t>オンライン</a:t>
            </a:r>
            <a:r>
              <a:rPr kumimoji="1" lang="en-US" altLang="ja-JP" sz="1200" b="0" i="0" kern="1200" dirty="0" smtClean="0">
                <a:solidFill>
                  <a:schemeClr val="tx1"/>
                </a:solidFill>
                <a:effectLst/>
                <a:latin typeface="+mn-lt"/>
                <a:ea typeface="+mn-ea"/>
                <a:cs typeface="+mn-cs"/>
              </a:rPr>
              <a:t>ID   </a:t>
            </a:r>
            <a:r>
              <a:rPr kumimoji="1" lang="ja-JP" altLang="en-US" sz="1200" b="0" i="0" kern="1200" dirty="0" smtClean="0">
                <a:solidFill>
                  <a:schemeClr val="tx1"/>
                </a:solidFill>
                <a:effectLst/>
                <a:latin typeface="+mn-lt"/>
                <a:ea typeface="+mn-ea"/>
                <a:cs typeface="+mn-cs"/>
              </a:rPr>
              <a:t>購入履歴、請求先住所、パスワード再設定用の質問への回答等のプロフィールデータ、サブアカウントに関する情報とのことです。</a:t>
            </a:r>
            <a:br>
              <a:rPr kumimoji="1" lang="ja-JP" altLang="en-US" sz="1200" b="0" i="0" kern="1200" dirty="0" smtClean="0">
                <a:solidFill>
                  <a:schemeClr val="tx1"/>
                </a:solidFill>
                <a:effectLst/>
                <a:latin typeface="+mn-lt"/>
                <a:ea typeface="+mn-ea"/>
                <a:cs typeface="+mn-cs"/>
              </a:rPr>
            </a:br>
            <a:r>
              <a:rPr kumimoji="1" lang="en-US" altLang="ja-JP" sz="1200" b="0" i="0" u="none" strike="noStrike" kern="1200" dirty="0" smtClean="0">
                <a:solidFill>
                  <a:schemeClr val="tx1"/>
                </a:solidFill>
                <a:effectLst/>
                <a:latin typeface="+mn-lt"/>
                <a:ea typeface="+mn-ea"/>
                <a:cs typeface="+mn-cs"/>
                <a:hlinkClick r:id="rId3"/>
              </a:rPr>
              <a:t>http://cdn.jp.playstation.com/msg/sp_20110427_psn.html</a:t>
            </a:r>
            <a:r>
              <a:rPr kumimoji="1" lang="ja-JP" altLang="en-US" sz="1200" b="0" i="0" kern="1200" dirty="0" smtClean="0">
                <a:solidFill>
                  <a:schemeClr val="tx1"/>
                </a:solidFill>
                <a:effectLst/>
                <a:latin typeface="+mn-lt"/>
                <a:ea typeface="+mn-ea"/>
                <a:cs typeface="+mn-cs"/>
              </a:rPr>
              <a:t/>
            </a:r>
            <a:br>
              <a:rPr kumimoji="1" lang="ja-JP" altLang="en-US" sz="1200" b="0" i="0" kern="1200" dirty="0" smtClean="0">
                <a:solidFill>
                  <a:schemeClr val="tx1"/>
                </a:solidFill>
                <a:effectLst/>
                <a:latin typeface="+mn-lt"/>
                <a:ea typeface="+mn-ea"/>
                <a:cs typeface="+mn-cs"/>
              </a:rPr>
            </a:br>
            <a:r>
              <a:rPr kumimoji="1" lang="en-US" altLang="ja-JP" sz="1200" b="0" i="0" u="none" strike="noStrike" kern="1200" dirty="0" smtClean="0">
                <a:solidFill>
                  <a:schemeClr val="tx1"/>
                </a:solidFill>
                <a:effectLst/>
                <a:latin typeface="+mn-lt"/>
                <a:ea typeface="+mn-ea"/>
                <a:cs typeface="+mn-cs"/>
                <a:hlinkClick r:id="rId4"/>
              </a:rPr>
              <a:t>https://jp.reuters.com/article/idJPJAPAN-20830920110427</a:t>
            </a:r>
            <a:endParaRPr kumimoji="1" lang="ja-JP" altLang="en-US" sz="1200" b="0" i="0" kern="1200" dirty="0" smtClean="0">
              <a:solidFill>
                <a:schemeClr val="tx1"/>
              </a:solidFill>
              <a:effectLst/>
              <a:latin typeface="+mn-lt"/>
              <a:ea typeface="+mn-ea"/>
              <a:cs typeface="+mn-cs"/>
            </a:endParaRP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95</a:t>
            </a:fld>
            <a:endParaRPr kumimoji="1" lang="ja-JP" altLang="en-US"/>
          </a:p>
        </p:txBody>
      </p:sp>
    </p:spTree>
    <p:extLst>
      <p:ext uri="{BB962C8B-B14F-4D97-AF65-F5344CB8AC3E}">
        <p14:creationId xmlns:p14="http://schemas.microsoft.com/office/powerpoint/2010/main" val="127526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11</a:t>
            </a:fld>
            <a:endParaRPr kumimoji="1" lang="ja-JP" altLang="en-US"/>
          </a:p>
        </p:txBody>
      </p:sp>
    </p:spTree>
    <p:extLst>
      <p:ext uri="{BB962C8B-B14F-4D97-AF65-F5344CB8AC3E}">
        <p14:creationId xmlns:p14="http://schemas.microsoft.com/office/powerpoint/2010/main" val="7029984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実際にあった被害のニュース</a:t>
            </a:r>
            <a:endParaRPr kumimoji="1" lang="en-US" altLang="ja-JP" dirty="0" smtClean="0"/>
          </a:p>
          <a:p>
            <a:endParaRPr kumimoji="1" lang="en-US" altLang="ja-JP" dirty="0" smtClean="0"/>
          </a:p>
          <a:p>
            <a:pPr fontAlgn="base"/>
            <a:r>
              <a:rPr kumimoji="1" lang="en-US" altLang="ja-JP" sz="1200" b="0" i="0" kern="1200" dirty="0" smtClean="0">
                <a:solidFill>
                  <a:schemeClr val="tx1"/>
                </a:solidFill>
                <a:effectLst/>
                <a:latin typeface="+mn-lt"/>
                <a:ea typeface="+mn-ea"/>
                <a:cs typeface="+mn-cs"/>
              </a:rPr>
              <a:t>2011</a:t>
            </a:r>
            <a:r>
              <a:rPr kumimoji="1" lang="ja-JP" altLang="en-US" sz="1200" b="0" i="0" kern="1200" dirty="0" smtClean="0">
                <a:solidFill>
                  <a:schemeClr val="tx1"/>
                </a:solidFill>
                <a:effectLst/>
                <a:latin typeface="+mn-lt"/>
                <a:ea typeface="+mn-ea"/>
                <a:cs typeface="+mn-cs"/>
              </a:rPr>
              <a:t>年ソニーグループに対する標的型と考えられる</a:t>
            </a:r>
            <a:r>
              <a:rPr kumimoji="1" lang="en-US" altLang="ja-JP" sz="1200" b="0" i="0" kern="1200" dirty="0" smtClean="0">
                <a:solidFill>
                  <a:schemeClr val="tx1"/>
                </a:solidFill>
                <a:effectLst/>
                <a:latin typeface="+mn-lt"/>
                <a:ea typeface="+mn-ea"/>
                <a:cs typeface="+mn-cs"/>
              </a:rPr>
              <a:t>SQL</a:t>
            </a:r>
            <a:r>
              <a:rPr kumimoji="1" lang="ja-JP" altLang="en-US" sz="1200" b="0" i="0" kern="1200" dirty="0" smtClean="0">
                <a:solidFill>
                  <a:schemeClr val="tx1"/>
                </a:solidFill>
                <a:effectLst/>
                <a:latin typeface="+mn-lt"/>
                <a:ea typeface="+mn-ea"/>
                <a:cs typeface="+mn-cs"/>
              </a:rPr>
              <a:t>インジェクション攻撃が発生しました。これは</a:t>
            </a:r>
            <a:r>
              <a:rPr kumimoji="1" lang="en-US" altLang="ja-JP" sz="1200" b="0" i="0" kern="1200" dirty="0" smtClean="0">
                <a:solidFill>
                  <a:schemeClr val="tx1"/>
                </a:solidFill>
                <a:effectLst/>
                <a:latin typeface="+mn-lt"/>
                <a:ea typeface="+mn-ea"/>
                <a:cs typeface="+mn-cs"/>
              </a:rPr>
              <a:t>SQL</a:t>
            </a:r>
            <a:r>
              <a:rPr kumimoji="1" lang="ja-JP" altLang="en-US" sz="1200" b="0" i="0" kern="1200" dirty="0" smtClean="0">
                <a:solidFill>
                  <a:schemeClr val="tx1"/>
                </a:solidFill>
                <a:effectLst/>
                <a:latin typeface="+mn-lt"/>
                <a:ea typeface="+mn-ea"/>
                <a:cs typeface="+mn-cs"/>
              </a:rPr>
              <a:t>インジェクション攻撃による情報漏えいの中でも最大規模のものでした。</a:t>
            </a:r>
          </a:p>
          <a:p>
            <a:pPr fontAlgn="base"/>
            <a:r>
              <a:rPr kumimoji="1" lang="ja-JP" altLang="en-US" sz="1200" b="1" i="0" kern="1200" dirty="0" smtClean="0">
                <a:solidFill>
                  <a:schemeClr val="tx1"/>
                </a:solidFill>
                <a:effectLst/>
                <a:latin typeface="+mn-lt"/>
                <a:ea typeface="+mn-ea"/>
                <a:cs typeface="+mn-cs"/>
              </a:rPr>
              <a:t>①</a:t>
            </a:r>
            <a:r>
              <a:rPr kumimoji="1" lang="en-US" altLang="ja-JP" sz="1200" b="1" i="0" kern="1200" dirty="0" smtClean="0">
                <a:solidFill>
                  <a:schemeClr val="tx1"/>
                </a:solidFill>
                <a:effectLst/>
                <a:latin typeface="+mn-lt"/>
                <a:ea typeface="+mn-ea"/>
                <a:cs typeface="+mn-cs"/>
              </a:rPr>
              <a:t>2011</a:t>
            </a:r>
            <a:r>
              <a:rPr kumimoji="1" lang="ja-JP" altLang="en-US" sz="1200" b="1" i="0" kern="1200" dirty="0" smtClean="0">
                <a:solidFill>
                  <a:schemeClr val="tx1"/>
                </a:solidFill>
                <a:effectLst/>
                <a:latin typeface="+mn-lt"/>
                <a:ea typeface="+mn-ea"/>
                <a:cs typeface="+mn-cs"/>
              </a:rPr>
              <a:t>年</a:t>
            </a:r>
            <a:r>
              <a:rPr kumimoji="1" lang="en-US" altLang="ja-JP" sz="1200" b="1" i="0" kern="1200" dirty="0" smtClean="0">
                <a:solidFill>
                  <a:schemeClr val="tx1"/>
                </a:solidFill>
                <a:effectLst/>
                <a:latin typeface="+mn-lt"/>
                <a:ea typeface="+mn-ea"/>
                <a:cs typeface="+mn-cs"/>
              </a:rPr>
              <a:t>4</a:t>
            </a:r>
            <a:r>
              <a:rPr kumimoji="1" lang="ja-JP" altLang="en-US" sz="1200" b="1" i="0" kern="1200" dirty="0" smtClean="0">
                <a:solidFill>
                  <a:schemeClr val="tx1"/>
                </a:solidFill>
                <a:effectLst/>
                <a:latin typeface="+mn-lt"/>
                <a:ea typeface="+mn-ea"/>
                <a:cs typeface="+mn-cs"/>
              </a:rPr>
              <a:t>月、ソニーの</a:t>
            </a:r>
            <a:r>
              <a:rPr kumimoji="1" lang="en-US" altLang="ja-JP" sz="1200" b="1" i="0" kern="1200" dirty="0" smtClean="0">
                <a:solidFill>
                  <a:schemeClr val="tx1"/>
                </a:solidFill>
                <a:effectLst/>
                <a:latin typeface="+mn-lt"/>
                <a:ea typeface="+mn-ea"/>
                <a:cs typeface="+mn-cs"/>
              </a:rPr>
              <a:t>PlayStation</a:t>
            </a:r>
            <a:r>
              <a:rPr kumimoji="1" lang="ja-JP" altLang="en-US" sz="1200" b="1" i="0" kern="1200" dirty="0" smtClean="0">
                <a:solidFill>
                  <a:schemeClr val="tx1"/>
                </a:solidFill>
                <a:effectLst/>
                <a:latin typeface="+mn-lt"/>
                <a:ea typeface="+mn-ea"/>
                <a:cs typeface="+mn-cs"/>
              </a:rPr>
              <a:t>関連のネットワークサービス「</a:t>
            </a:r>
            <a:r>
              <a:rPr kumimoji="1" lang="en-US" altLang="ja-JP" sz="1200" b="1" i="0" kern="1200" dirty="0" smtClean="0">
                <a:solidFill>
                  <a:schemeClr val="tx1"/>
                </a:solidFill>
                <a:effectLst/>
                <a:latin typeface="+mn-lt"/>
                <a:ea typeface="+mn-ea"/>
                <a:cs typeface="+mn-cs"/>
              </a:rPr>
              <a:t>PlayStation Network</a:t>
            </a:r>
            <a:r>
              <a:rPr kumimoji="1" lang="ja-JP" altLang="en-US" sz="1200" b="1" i="0" kern="1200" dirty="0" smtClean="0">
                <a:solidFill>
                  <a:schemeClr val="tx1"/>
                </a:solidFill>
                <a:effectLst/>
                <a:latin typeface="+mn-lt"/>
                <a:ea typeface="+mn-ea"/>
                <a:cs typeface="+mn-cs"/>
              </a:rPr>
              <a:t>」（</a:t>
            </a:r>
            <a:r>
              <a:rPr kumimoji="1" lang="en-US" altLang="ja-JP" sz="1200" b="1" i="0" kern="1200" dirty="0" smtClean="0">
                <a:solidFill>
                  <a:schemeClr val="tx1"/>
                </a:solidFill>
                <a:effectLst/>
                <a:latin typeface="+mn-lt"/>
                <a:ea typeface="+mn-ea"/>
                <a:cs typeface="+mn-cs"/>
              </a:rPr>
              <a:t>PSN</a:t>
            </a:r>
            <a:r>
              <a:rPr kumimoji="1" lang="ja-JP" altLang="en-US" sz="1200" b="1" i="0" kern="1200" dirty="0" smtClean="0">
                <a:solidFill>
                  <a:schemeClr val="tx1"/>
                </a:solidFill>
                <a:effectLst/>
                <a:latin typeface="+mn-lt"/>
                <a:ea typeface="+mn-ea"/>
                <a:cs typeface="+mn-cs"/>
              </a:rPr>
              <a:t>）で約</a:t>
            </a:r>
            <a:r>
              <a:rPr kumimoji="1" lang="en-US" altLang="ja-JP" sz="1200" b="1" i="0" kern="1200" dirty="0" smtClean="0">
                <a:solidFill>
                  <a:schemeClr val="tx1"/>
                </a:solidFill>
                <a:effectLst/>
                <a:latin typeface="+mn-lt"/>
                <a:ea typeface="+mn-ea"/>
                <a:cs typeface="+mn-cs"/>
              </a:rPr>
              <a:t>7700</a:t>
            </a:r>
            <a:r>
              <a:rPr kumimoji="1" lang="ja-JP" altLang="en-US" sz="1200" b="1" i="0" kern="1200" dirty="0" smtClean="0">
                <a:solidFill>
                  <a:schemeClr val="tx1"/>
                </a:solidFill>
                <a:effectLst/>
                <a:latin typeface="+mn-lt"/>
                <a:ea typeface="+mn-ea"/>
                <a:cs typeface="+mn-cs"/>
              </a:rPr>
              <a:t>万人の個人情報漏えいが発生</a:t>
            </a:r>
          </a:p>
          <a:p>
            <a:pPr fontAlgn="base"/>
            <a:r>
              <a:rPr kumimoji="1" lang="ja-JP" altLang="en-US" sz="1200" b="0" i="0" kern="1200" dirty="0" smtClean="0">
                <a:solidFill>
                  <a:schemeClr val="tx1"/>
                </a:solidFill>
                <a:effectLst/>
                <a:latin typeface="+mn-lt"/>
                <a:ea typeface="+mn-ea"/>
                <a:cs typeface="+mn-cs"/>
              </a:rPr>
              <a:t>漏えいした情報は、氏名、住所、</a:t>
            </a:r>
            <a:r>
              <a:rPr kumimoji="1" lang="en-US" altLang="ja-JP" sz="1200" b="0" i="0" kern="1200" dirty="0" smtClean="0">
                <a:solidFill>
                  <a:schemeClr val="tx1"/>
                </a:solidFill>
                <a:effectLst/>
                <a:latin typeface="+mn-lt"/>
                <a:ea typeface="+mn-ea"/>
                <a:cs typeface="+mn-cs"/>
              </a:rPr>
              <a:t>E</a:t>
            </a:r>
            <a:r>
              <a:rPr kumimoji="1" lang="ja-JP" altLang="en-US" sz="1200" b="0" i="0" kern="1200" dirty="0" smtClean="0">
                <a:solidFill>
                  <a:schemeClr val="tx1"/>
                </a:solidFill>
                <a:effectLst/>
                <a:latin typeface="+mn-lt"/>
                <a:ea typeface="+mn-ea"/>
                <a:cs typeface="+mn-cs"/>
              </a:rPr>
              <a:t>メールアドレス、生年月日、</a:t>
            </a:r>
            <a:r>
              <a:rPr kumimoji="1" lang="en-US" altLang="ja-JP" sz="1200" b="0" i="0" kern="1200" dirty="0" err="1" smtClean="0">
                <a:solidFill>
                  <a:schemeClr val="tx1"/>
                </a:solidFill>
                <a:effectLst/>
                <a:latin typeface="+mn-lt"/>
                <a:ea typeface="+mn-ea"/>
                <a:cs typeface="+mn-cs"/>
              </a:rPr>
              <a:t>PlayStation®Network</a:t>
            </a:r>
            <a:r>
              <a:rPr kumimoji="1" lang="en-US" altLang="ja-JP" sz="1200" b="0" i="0" kern="1200" dirty="0" smtClean="0">
                <a:solidFill>
                  <a:schemeClr val="tx1"/>
                </a:solidFill>
                <a:effectLst/>
                <a:latin typeface="+mn-lt"/>
                <a:ea typeface="+mn-ea"/>
                <a:cs typeface="+mn-cs"/>
              </a:rPr>
              <a:t>/</a:t>
            </a:r>
            <a:r>
              <a:rPr kumimoji="1" lang="en-US" altLang="ja-JP" sz="1200" b="0" i="0" kern="1200" dirty="0" err="1" smtClean="0">
                <a:solidFill>
                  <a:schemeClr val="tx1"/>
                </a:solidFill>
                <a:effectLst/>
                <a:latin typeface="+mn-lt"/>
                <a:ea typeface="+mn-ea"/>
                <a:cs typeface="+mn-cs"/>
              </a:rPr>
              <a:t>Qriocity</a:t>
            </a:r>
            <a:r>
              <a:rPr kumimoji="1" lang="en-US" altLang="ja-JP" sz="1200" b="0" i="0" kern="1200" dirty="0" smtClean="0">
                <a:solidFill>
                  <a:schemeClr val="tx1"/>
                </a:solidFill>
                <a:effectLst/>
                <a:latin typeface="+mn-lt"/>
                <a:ea typeface="+mn-ea"/>
                <a:cs typeface="+mn-cs"/>
              </a:rPr>
              <a:t>™</a:t>
            </a:r>
            <a:r>
              <a:rPr kumimoji="1" lang="ja-JP" altLang="en-US" sz="1200" b="0" i="0" kern="1200" dirty="0" smtClean="0">
                <a:solidFill>
                  <a:schemeClr val="tx1"/>
                </a:solidFill>
                <a:effectLst/>
                <a:latin typeface="+mn-lt"/>
                <a:ea typeface="+mn-ea"/>
                <a:cs typeface="+mn-cs"/>
              </a:rPr>
              <a:t>パスワード、</a:t>
            </a:r>
            <a:r>
              <a:rPr kumimoji="1" lang="en-US" altLang="ja-JP" sz="1200" b="0" i="0" kern="1200" dirty="0" err="1" smtClean="0">
                <a:solidFill>
                  <a:schemeClr val="tx1"/>
                </a:solidFill>
                <a:effectLst/>
                <a:latin typeface="+mn-lt"/>
                <a:ea typeface="+mn-ea"/>
                <a:cs typeface="+mn-cs"/>
              </a:rPr>
              <a:t>PlayStation®Network</a:t>
            </a:r>
            <a:r>
              <a:rPr kumimoji="1" lang="ja-JP" altLang="en-US" sz="1200" b="0" i="0" kern="1200" dirty="0" smtClean="0">
                <a:solidFill>
                  <a:schemeClr val="tx1"/>
                </a:solidFill>
                <a:effectLst/>
                <a:latin typeface="+mn-lt"/>
                <a:ea typeface="+mn-ea"/>
                <a:cs typeface="+mn-cs"/>
              </a:rPr>
              <a:t>オンライン</a:t>
            </a:r>
            <a:r>
              <a:rPr kumimoji="1" lang="en-US" altLang="ja-JP" sz="1200" b="0" i="0" kern="1200" dirty="0" smtClean="0">
                <a:solidFill>
                  <a:schemeClr val="tx1"/>
                </a:solidFill>
                <a:effectLst/>
                <a:latin typeface="+mn-lt"/>
                <a:ea typeface="+mn-ea"/>
                <a:cs typeface="+mn-cs"/>
              </a:rPr>
              <a:t>ID   </a:t>
            </a:r>
            <a:r>
              <a:rPr kumimoji="1" lang="ja-JP" altLang="en-US" sz="1200" b="0" i="0" kern="1200" dirty="0" smtClean="0">
                <a:solidFill>
                  <a:schemeClr val="tx1"/>
                </a:solidFill>
                <a:effectLst/>
                <a:latin typeface="+mn-lt"/>
                <a:ea typeface="+mn-ea"/>
                <a:cs typeface="+mn-cs"/>
              </a:rPr>
              <a:t>購入履歴、請求先住所、パスワード再設定用の質問への回答等のプロフィールデータ、サブアカウントに関する情報とのことです。</a:t>
            </a:r>
            <a:br>
              <a:rPr kumimoji="1" lang="ja-JP" altLang="en-US" sz="1200" b="0" i="0" kern="1200" dirty="0" smtClean="0">
                <a:solidFill>
                  <a:schemeClr val="tx1"/>
                </a:solidFill>
                <a:effectLst/>
                <a:latin typeface="+mn-lt"/>
                <a:ea typeface="+mn-ea"/>
                <a:cs typeface="+mn-cs"/>
              </a:rPr>
            </a:br>
            <a:r>
              <a:rPr kumimoji="1" lang="en-US" altLang="ja-JP" sz="1200" b="0" i="0" u="none" strike="noStrike" kern="1200" dirty="0" smtClean="0">
                <a:solidFill>
                  <a:schemeClr val="tx1"/>
                </a:solidFill>
                <a:effectLst/>
                <a:latin typeface="+mn-lt"/>
                <a:ea typeface="+mn-ea"/>
                <a:cs typeface="+mn-cs"/>
                <a:hlinkClick r:id="rId3"/>
              </a:rPr>
              <a:t>http://cdn.jp.playstation.com/msg/sp_20110427_psn.html</a:t>
            </a:r>
            <a:r>
              <a:rPr kumimoji="1" lang="ja-JP" altLang="en-US" sz="1200" b="0" i="0" kern="1200" dirty="0" smtClean="0">
                <a:solidFill>
                  <a:schemeClr val="tx1"/>
                </a:solidFill>
                <a:effectLst/>
                <a:latin typeface="+mn-lt"/>
                <a:ea typeface="+mn-ea"/>
                <a:cs typeface="+mn-cs"/>
              </a:rPr>
              <a:t/>
            </a:r>
            <a:br>
              <a:rPr kumimoji="1" lang="ja-JP" altLang="en-US" sz="1200" b="0" i="0" kern="1200" dirty="0" smtClean="0">
                <a:solidFill>
                  <a:schemeClr val="tx1"/>
                </a:solidFill>
                <a:effectLst/>
                <a:latin typeface="+mn-lt"/>
                <a:ea typeface="+mn-ea"/>
                <a:cs typeface="+mn-cs"/>
              </a:rPr>
            </a:br>
            <a:r>
              <a:rPr kumimoji="1" lang="en-US" altLang="ja-JP" sz="1200" b="0" i="0" u="none" strike="noStrike" kern="1200" dirty="0" smtClean="0">
                <a:solidFill>
                  <a:schemeClr val="tx1"/>
                </a:solidFill>
                <a:effectLst/>
                <a:latin typeface="+mn-lt"/>
                <a:ea typeface="+mn-ea"/>
                <a:cs typeface="+mn-cs"/>
                <a:hlinkClick r:id="rId4"/>
              </a:rPr>
              <a:t>https://jp.reuters.com/article/idJPJAPAN-20830920110427</a:t>
            </a:r>
            <a:endParaRPr kumimoji="1" lang="ja-JP" altLang="en-US" sz="1200" b="0" i="0" kern="1200" dirty="0" smtClean="0">
              <a:solidFill>
                <a:schemeClr val="tx1"/>
              </a:solidFill>
              <a:effectLst/>
              <a:latin typeface="+mn-lt"/>
              <a:ea typeface="+mn-ea"/>
              <a:cs typeface="+mn-cs"/>
            </a:endParaRPr>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96</a:t>
            </a:fld>
            <a:endParaRPr kumimoji="1" lang="ja-JP" altLang="en-US"/>
          </a:p>
        </p:txBody>
      </p:sp>
    </p:spTree>
    <p:extLst>
      <p:ext uri="{BB962C8B-B14F-4D97-AF65-F5344CB8AC3E}">
        <p14:creationId xmlns:p14="http://schemas.microsoft.com/office/powerpoint/2010/main" val="12041475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本日行ったことを復習する</a:t>
            </a:r>
            <a:endParaRPr kumimoji="1" lang="en-US" altLang="ja-JP" dirty="0" smtClean="0"/>
          </a:p>
          <a:p>
            <a:r>
              <a:rPr kumimoji="1" lang="ja-JP" altLang="en-US" dirty="0" smtClean="0"/>
              <a:t>最後にわからなかったことを聞く</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97</a:t>
            </a:fld>
            <a:endParaRPr kumimoji="1" lang="ja-JP" altLang="en-US"/>
          </a:p>
        </p:txBody>
      </p:sp>
    </p:spTree>
    <p:extLst>
      <p:ext uri="{BB962C8B-B14F-4D97-AF65-F5344CB8AC3E}">
        <p14:creationId xmlns:p14="http://schemas.microsoft.com/office/powerpoint/2010/main" val="12791178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本日行ったことを復習する</a:t>
            </a:r>
            <a:endParaRPr kumimoji="1" lang="en-US" altLang="ja-JP" dirty="0" smtClean="0"/>
          </a:p>
          <a:p>
            <a:r>
              <a:rPr kumimoji="1" lang="ja-JP" altLang="en-US" smtClean="0"/>
              <a:t>最後にわからなかったことを聞く</a:t>
            </a:r>
            <a:endParaRPr kumimoji="1" lang="en-US" altLang="ja-JP" smtClean="0"/>
          </a:p>
        </p:txBody>
      </p:sp>
      <p:sp>
        <p:nvSpPr>
          <p:cNvPr id="4" name="スライド番号プレースホルダー 3"/>
          <p:cNvSpPr>
            <a:spLocks noGrp="1"/>
          </p:cNvSpPr>
          <p:nvPr>
            <p:ph type="sldNum" sz="quarter" idx="10"/>
          </p:nvPr>
        </p:nvSpPr>
        <p:spPr/>
        <p:txBody>
          <a:bodyPr/>
          <a:lstStyle/>
          <a:p>
            <a:fld id="{C6C9D90C-E85E-436F-9536-03589214DAC6}" type="slidenum">
              <a:rPr kumimoji="1" lang="ja-JP" altLang="en-US" smtClean="0"/>
              <a:t>98</a:t>
            </a:fld>
            <a:endParaRPr kumimoji="1" lang="ja-JP" altLang="en-US"/>
          </a:p>
        </p:txBody>
      </p:sp>
    </p:spTree>
    <p:extLst>
      <p:ext uri="{BB962C8B-B14F-4D97-AF65-F5344CB8AC3E}">
        <p14:creationId xmlns:p14="http://schemas.microsoft.com/office/powerpoint/2010/main" val="671076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312D8DD0-7E13-4055-A168-9C6F316964A8}" type="datetime1">
              <a:rPr lang="ja-JP" altLang="en-US"/>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05BE3B53-4FD3-4890-80CA-62DA9E131EDD}" type="slidenum">
              <a:rPr lang="ja-JP" altLang="en-US"/>
              <a:pPr>
                <a:defRPr/>
              </a:pPr>
              <a:t>‹#›</a:t>
            </a:fld>
            <a:endParaRPr lang="ja-JP" altLang="en-US"/>
          </a:p>
        </p:txBody>
      </p:sp>
    </p:spTree>
    <p:extLst>
      <p:ext uri="{BB962C8B-B14F-4D97-AF65-F5344CB8AC3E}">
        <p14:creationId xmlns:p14="http://schemas.microsoft.com/office/powerpoint/2010/main" val="1498844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D4A2CD40-FE7E-46F3-BA02-88ECA63E8BA4}" type="datetime1">
              <a:rPr lang="ja-JP" altLang="en-US"/>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BF5EF6AD-1D5F-4DA5-A292-004B91EFB832}" type="slidenum">
              <a:rPr lang="ja-JP" altLang="en-US"/>
              <a:pPr>
                <a:defRPr/>
              </a:pPr>
              <a:t>‹#›</a:t>
            </a:fld>
            <a:endParaRPr lang="ja-JP" altLang="en-US"/>
          </a:p>
        </p:txBody>
      </p:sp>
    </p:spTree>
    <p:extLst>
      <p:ext uri="{BB962C8B-B14F-4D97-AF65-F5344CB8AC3E}">
        <p14:creationId xmlns:p14="http://schemas.microsoft.com/office/powerpoint/2010/main" val="3673184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ACB3EFA7-0A8A-4768-93A0-62FA77CD500F}" type="datetime1">
              <a:rPr lang="ja-JP" altLang="en-US"/>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C1EB9FE-585A-432C-AC5C-B59D407A88D6}" type="slidenum">
              <a:rPr lang="ja-JP" altLang="en-US"/>
              <a:pPr>
                <a:defRPr/>
              </a:pPr>
              <a:t>‹#›</a:t>
            </a:fld>
            <a:endParaRPr lang="ja-JP" altLang="en-US"/>
          </a:p>
        </p:txBody>
      </p:sp>
    </p:spTree>
    <p:extLst>
      <p:ext uri="{BB962C8B-B14F-4D97-AF65-F5344CB8AC3E}">
        <p14:creationId xmlns:p14="http://schemas.microsoft.com/office/powerpoint/2010/main" val="3953109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lang="ja-JP" altLang="en-US" smtClean="0"/>
              <a:t>マスター タイトルの書式設定</a:t>
            </a:r>
            <a:endParaRPr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7F28DED-0704-488C-8F3B-4B633EEA5B53}" type="datetime1">
              <a:rPr lang="ja-JP" altLang="en-US" smtClean="0"/>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3C9C2E5F-7793-4632-9BD6-5C661B61E9D1}" type="slidenum">
              <a:rPr lang="ja-JP" altLang="en-US" smtClean="0"/>
              <a:pPr>
                <a:defRPr/>
              </a:pPr>
              <a:t>‹#›</a:t>
            </a:fld>
            <a:endParaRPr lang="ja-JP" altLang="en-US"/>
          </a:p>
        </p:txBody>
      </p:sp>
    </p:spTree>
    <p:extLst>
      <p:ext uri="{BB962C8B-B14F-4D97-AF65-F5344CB8AC3E}">
        <p14:creationId xmlns:p14="http://schemas.microsoft.com/office/powerpoint/2010/main" val="2764760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p:txBody>
          <a:bodyPr/>
          <a:lstStyle>
            <a:lvl1pPr>
              <a:defRPr sz="2500">
                <a:latin typeface="Calibri" panose="020F0502020204030204" pitchFamily="34" charset="0"/>
                <a:cs typeface="Calibri" panose="020F0502020204030204" pitchFamily="34" charset="0"/>
              </a:defRPr>
            </a:lvl1pPr>
            <a:lvl2pPr>
              <a:defRPr/>
            </a:lvl2pPr>
            <a:lvl3pPr>
              <a:defRPr/>
            </a:lvl3pPr>
            <a:lvl4pPr>
              <a:defRPr/>
            </a:lvl4pPr>
            <a:lvl5pPr>
              <a:defRPr/>
            </a:lvl5pPr>
          </a:lstStyle>
          <a:p>
            <a:pPr lvl="0"/>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271F5CAB-C335-4930-BFAF-23CE5C7DC725}" type="datetime1">
              <a:rPr lang="ja-JP" altLang="en-US" smtClean="0"/>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8FB264C3-33C2-4B9D-999A-C9C5FF72C387}" type="slidenum">
              <a:rPr lang="ja-JP" altLang="en-US" smtClean="0"/>
              <a:pPr>
                <a:defRPr/>
              </a:pPr>
              <a:t>‹#›</a:t>
            </a:fld>
            <a:endParaRPr lang="ja-JP" altLang="en-US"/>
          </a:p>
        </p:txBody>
      </p:sp>
    </p:spTree>
    <p:extLst>
      <p:ext uri="{BB962C8B-B14F-4D97-AF65-F5344CB8AC3E}">
        <p14:creationId xmlns:p14="http://schemas.microsoft.com/office/powerpoint/2010/main" val="913190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2122D9A8-642E-4C63-A4F5-A34CDC530FFD}" type="datetime1">
              <a:rPr lang="ja-JP" altLang="en-US" smtClean="0"/>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E5CD84EF-32DE-4E6B-9354-0A37017831A7}" type="slidenum">
              <a:rPr lang="ja-JP" altLang="en-US" smtClean="0"/>
              <a:pPr>
                <a:defRPr/>
              </a:pPr>
              <a:t>‹#›</a:t>
            </a:fld>
            <a:endParaRPr lang="ja-JP" altLang="en-US"/>
          </a:p>
        </p:txBody>
      </p:sp>
    </p:spTree>
    <p:extLst>
      <p:ext uri="{BB962C8B-B14F-4D97-AF65-F5344CB8AC3E}">
        <p14:creationId xmlns:p14="http://schemas.microsoft.com/office/powerpoint/2010/main" val="2354686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C3B035ED-02E1-4567-A435-12A86B80C7A3}" type="datetime1">
              <a:rPr lang="ja-JP" altLang="en-US" smtClean="0"/>
              <a:pPr>
                <a:defRPr/>
              </a:pPr>
              <a:t>2020/6/3</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A264E461-921F-489E-84AA-04B8B2943E43}" type="slidenum">
              <a:rPr lang="ja-JP" altLang="en-US" smtClean="0"/>
              <a:pPr>
                <a:defRPr/>
              </a:pPr>
              <a:t>‹#›</a:t>
            </a:fld>
            <a:endParaRPr lang="ja-JP" altLang="en-US"/>
          </a:p>
        </p:txBody>
      </p:sp>
    </p:spTree>
    <p:extLst>
      <p:ext uri="{BB962C8B-B14F-4D97-AF65-F5344CB8AC3E}">
        <p14:creationId xmlns:p14="http://schemas.microsoft.com/office/powerpoint/2010/main" val="874765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マスター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D4AD9050-A1ED-4651-B627-975051EF1C3D}" type="datetime1">
              <a:rPr lang="ja-JP" altLang="en-US" smtClean="0"/>
              <a:pPr>
                <a:defRPr/>
              </a:pPr>
              <a:t>2020/6/3</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CF9EA951-DCD8-47A0-8EE1-BF85AD38F360}" type="slidenum">
              <a:rPr lang="ja-JP" altLang="en-US" smtClean="0"/>
              <a:pPr>
                <a:defRPr/>
              </a:pPr>
              <a:t>‹#›</a:t>
            </a:fld>
            <a:endParaRPr lang="ja-JP" altLang="en-US"/>
          </a:p>
        </p:txBody>
      </p:sp>
    </p:spTree>
    <p:extLst>
      <p:ext uri="{BB962C8B-B14F-4D97-AF65-F5344CB8AC3E}">
        <p14:creationId xmlns:p14="http://schemas.microsoft.com/office/powerpoint/2010/main" val="6800684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8AD00949-5744-4BCF-846D-DAEEDE83065A}" type="datetime1">
              <a:rPr lang="ja-JP" altLang="en-US" smtClean="0"/>
              <a:pPr>
                <a:defRPr/>
              </a:pPr>
              <a:t>2020/6/3</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4B92BD3E-6196-49A2-B164-5F6044BFDEEE}" type="slidenum">
              <a:rPr lang="ja-JP" altLang="en-US" smtClean="0"/>
              <a:pPr>
                <a:defRPr/>
              </a:pPr>
              <a:t>‹#›</a:t>
            </a:fld>
            <a:endParaRPr lang="ja-JP" altLang="en-US"/>
          </a:p>
        </p:txBody>
      </p:sp>
    </p:spTree>
    <p:extLst>
      <p:ext uri="{BB962C8B-B14F-4D97-AF65-F5344CB8AC3E}">
        <p14:creationId xmlns:p14="http://schemas.microsoft.com/office/powerpoint/2010/main" val="6533107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0D4A1C94-8DFF-4CAD-B5ED-D6270B84D4F0}" type="datetime1">
              <a:rPr lang="ja-JP" altLang="en-US" smtClean="0"/>
              <a:pPr>
                <a:defRPr/>
              </a:pPr>
              <a:t>2020/6/3</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A8114313-024B-4CEE-8872-249D7B81F05E}" type="slidenum">
              <a:rPr lang="ja-JP" altLang="en-US" smtClean="0"/>
              <a:pPr>
                <a:defRPr/>
              </a:pPr>
              <a:t>‹#›</a:t>
            </a:fld>
            <a:endParaRPr lang="ja-JP" altLang="en-US"/>
          </a:p>
        </p:txBody>
      </p:sp>
    </p:spTree>
    <p:extLst>
      <p:ext uri="{BB962C8B-B14F-4D97-AF65-F5344CB8AC3E}">
        <p14:creationId xmlns:p14="http://schemas.microsoft.com/office/powerpoint/2010/main" val="970187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マスター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897492A8-77D6-4667-9801-69E1CBD38A8D}" type="datetime1">
              <a:rPr lang="ja-JP" altLang="en-US" smtClean="0"/>
              <a:pPr>
                <a:defRPr/>
              </a:pPr>
              <a:t>2020/6/3</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AE7723A2-854A-4644-AC75-452EE1213849}" type="slidenum">
              <a:rPr lang="ja-JP" altLang="en-US" smtClean="0"/>
              <a:pPr>
                <a:defRPr/>
              </a:pPr>
              <a:t>‹#›</a:t>
            </a:fld>
            <a:endParaRPr lang="ja-JP" altLang="en-US"/>
          </a:p>
        </p:txBody>
      </p:sp>
    </p:spTree>
    <p:extLst>
      <p:ext uri="{BB962C8B-B14F-4D97-AF65-F5344CB8AC3E}">
        <p14:creationId xmlns:p14="http://schemas.microsoft.com/office/powerpoint/2010/main" val="2890161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440274DB-6F35-4133-897B-F5A5C89225AE}" type="datetime1">
              <a:rPr lang="ja-JP" altLang="en-US"/>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1C23B68D-FDB4-4ECF-8DC5-4CF50510EFD0}" type="slidenum">
              <a:rPr lang="ja-JP" altLang="en-US"/>
              <a:pPr>
                <a:defRPr/>
              </a:pPr>
              <a:t>‹#›</a:t>
            </a:fld>
            <a:endParaRPr lang="ja-JP" altLang="en-US"/>
          </a:p>
        </p:txBody>
      </p:sp>
    </p:spTree>
    <p:extLst>
      <p:ext uri="{BB962C8B-B14F-4D97-AF65-F5344CB8AC3E}">
        <p14:creationId xmlns:p14="http://schemas.microsoft.com/office/powerpoint/2010/main" val="2589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マスター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8AFF407D-1529-407F-AAE2-321B6B7F4E79}" type="datetime1">
              <a:rPr lang="ja-JP" altLang="en-US" smtClean="0"/>
              <a:pPr>
                <a:defRPr/>
              </a:pPr>
              <a:t>2020/6/3</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E3716B3B-E238-4E11-8631-FD467B70ACDD}" type="slidenum">
              <a:rPr lang="ja-JP" altLang="en-US" smtClean="0"/>
              <a:pPr>
                <a:defRPr/>
              </a:pPr>
              <a:t>‹#›</a:t>
            </a:fld>
            <a:endParaRPr lang="ja-JP" altLang="en-US"/>
          </a:p>
        </p:txBody>
      </p:sp>
    </p:spTree>
    <p:extLst>
      <p:ext uri="{BB962C8B-B14F-4D97-AF65-F5344CB8AC3E}">
        <p14:creationId xmlns:p14="http://schemas.microsoft.com/office/powerpoint/2010/main" val="950215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8EC05C15-56F2-40DB-AC36-67787064B083}" type="datetime1">
              <a:rPr lang="ja-JP" altLang="en-US" smtClean="0"/>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A4EB1785-69B5-4D3E-B193-7B31E5FFDCDE}" type="slidenum">
              <a:rPr lang="ja-JP" altLang="en-US" smtClean="0"/>
              <a:pPr>
                <a:defRPr/>
              </a:pPr>
              <a:t>‹#›</a:t>
            </a:fld>
            <a:endParaRPr lang="ja-JP" altLang="en-US"/>
          </a:p>
        </p:txBody>
      </p:sp>
    </p:spTree>
    <p:extLst>
      <p:ext uri="{BB962C8B-B14F-4D97-AF65-F5344CB8AC3E}">
        <p14:creationId xmlns:p14="http://schemas.microsoft.com/office/powerpoint/2010/main" val="29385051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lang="ja-JP" altLang="en-US" smtClean="0"/>
              <a:t>マスター タイトルの書式設定</a:t>
            </a:r>
            <a:endParaRPr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4E0183BE-7DCF-4993-AEDA-65D13A2E195A}" type="datetime1">
              <a:rPr lang="ja-JP" altLang="en-US" smtClean="0"/>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3D1C4499-AEB1-48C3-8E12-E3CC545E3043}" type="slidenum">
              <a:rPr lang="ja-JP" altLang="en-US" smtClean="0"/>
              <a:pPr>
                <a:defRPr/>
              </a:pPr>
              <a:t>‹#›</a:t>
            </a:fld>
            <a:endParaRPr lang="ja-JP" altLang="en-US"/>
          </a:p>
        </p:txBody>
      </p:sp>
    </p:spTree>
    <p:extLst>
      <p:ext uri="{BB962C8B-B14F-4D97-AF65-F5344CB8AC3E}">
        <p14:creationId xmlns:p14="http://schemas.microsoft.com/office/powerpoint/2010/main" val="570255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B8BE96D8-299F-4C01-BA34-4884581A4E9B}" type="datetime1">
              <a:rPr lang="ja-JP" altLang="en-US"/>
              <a:pPr>
                <a:defRPr/>
              </a:pPr>
              <a:t>2020/6/3</a:t>
            </a:fld>
            <a:endParaRPr lang="ja-JP" altLang="en-US"/>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6" name="スライド番号プレースホルダ 5"/>
          <p:cNvSpPr>
            <a:spLocks noGrp="1"/>
          </p:cNvSpPr>
          <p:nvPr>
            <p:ph type="sldNum" sz="quarter" idx="12"/>
          </p:nvPr>
        </p:nvSpPr>
        <p:spPr/>
        <p:txBody>
          <a:bodyPr/>
          <a:lstStyle>
            <a:lvl1pPr>
              <a:defRPr/>
            </a:lvl1pPr>
          </a:lstStyle>
          <a:p>
            <a:pPr>
              <a:defRPr/>
            </a:pPr>
            <a:fld id="{BA832377-35D9-404F-84DC-36B81965354A}" type="slidenum">
              <a:rPr lang="ja-JP" altLang="en-US"/>
              <a:pPr>
                <a:defRPr/>
              </a:pPr>
              <a:t>‹#›</a:t>
            </a:fld>
            <a:endParaRPr lang="ja-JP" altLang="en-US"/>
          </a:p>
        </p:txBody>
      </p:sp>
    </p:spTree>
    <p:extLst>
      <p:ext uri="{BB962C8B-B14F-4D97-AF65-F5344CB8AC3E}">
        <p14:creationId xmlns:p14="http://schemas.microsoft.com/office/powerpoint/2010/main" val="654942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686124FA-92D0-4A97-8753-0B0322B6CD5C}" type="datetime1">
              <a:rPr lang="ja-JP" altLang="en-US"/>
              <a:pPr>
                <a:defRPr/>
              </a:pPr>
              <a:t>2020/6/3</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D05629B9-24E1-4DFA-97A7-8E29EEC7D9A7}" type="slidenum">
              <a:rPr lang="ja-JP" altLang="en-US"/>
              <a:pPr>
                <a:defRPr/>
              </a:pPr>
              <a:t>‹#›</a:t>
            </a:fld>
            <a:endParaRPr lang="ja-JP" altLang="en-US"/>
          </a:p>
        </p:txBody>
      </p:sp>
    </p:spTree>
    <p:extLst>
      <p:ext uri="{BB962C8B-B14F-4D97-AF65-F5344CB8AC3E}">
        <p14:creationId xmlns:p14="http://schemas.microsoft.com/office/powerpoint/2010/main" val="5143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72761334-466F-4B47-A37E-349B386A2290}" type="datetime1">
              <a:rPr lang="ja-JP" altLang="en-US"/>
              <a:pPr>
                <a:defRPr/>
              </a:pPr>
              <a:t>2020/6/3</a:t>
            </a:fld>
            <a:endParaRPr lang="ja-JP" altLang="en-US"/>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9" name="スライド番号プレースホルダ 5"/>
          <p:cNvSpPr>
            <a:spLocks noGrp="1"/>
          </p:cNvSpPr>
          <p:nvPr>
            <p:ph type="sldNum" sz="quarter" idx="12"/>
          </p:nvPr>
        </p:nvSpPr>
        <p:spPr/>
        <p:txBody>
          <a:bodyPr/>
          <a:lstStyle>
            <a:lvl1pPr>
              <a:defRPr/>
            </a:lvl1pPr>
          </a:lstStyle>
          <a:p>
            <a:pPr>
              <a:defRPr/>
            </a:pPr>
            <a:fld id="{3A11BC0B-98D4-4600-A1A8-87E52B83B767}" type="slidenum">
              <a:rPr lang="ja-JP" altLang="en-US"/>
              <a:pPr>
                <a:defRPr/>
              </a:pPr>
              <a:t>‹#›</a:t>
            </a:fld>
            <a:endParaRPr lang="ja-JP" altLang="en-US"/>
          </a:p>
        </p:txBody>
      </p:sp>
    </p:spTree>
    <p:extLst>
      <p:ext uri="{BB962C8B-B14F-4D97-AF65-F5344CB8AC3E}">
        <p14:creationId xmlns:p14="http://schemas.microsoft.com/office/powerpoint/2010/main" val="3189304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46269549-3F15-4724-B3D7-F0B82BFF93E0}" type="datetime1">
              <a:rPr lang="ja-JP" altLang="en-US"/>
              <a:pPr>
                <a:defRPr/>
              </a:pPr>
              <a:t>2020/6/3</a:t>
            </a:fld>
            <a:endParaRPr lang="ja-JP" altLang="en-US"/>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5" name="スライド番号プレースホルダ 5"/>
          <p:cNvSpPr>
            <a:spLocks noGrp="1"/>
          </p:cNvSpPr>
          <p:nvPr>
            <p:ph type="sldNum" sz="quarter" idx="12"/>
          </p:nvPr>
        </p:nvSpPr>
        <p:spPr/>
        <p:txBody>
          <a:bodyPr/>
          <a:lstStyle>
            <a:lvl1pPr>
              <a:defRPr/>
            </a:lvl1pPr>
          </a:lstStyle>
          <a:p>
            <a:pPr>
              <a:defRPr/>
            </a:pPr>
            <a:fld id="{BAE9CC35-CDDE-4F47-8F15-9CEFDF6C45BD}" type="slidenum">
              <a:rPr lang="ja-JP" altLang="en-US"/>
              <a:pPr>
                <a:defRPr/>
              </a:pPr>
              <a:t>‹#›</a:t>
            </a:fld>
            <a:endParaRPr lang="ja-JP" altLang="en-US"/>
          </a:p>
        </p:txBody>
      </p:sp>
    </p:spTree>
    <p:extLst>
      <p:ext uri="{BB962C8B-B14F-4D97-AF65-F5344CB8AC3E}">
        <p14:creationId xmlns:p14="http://schemas.microsoft.com/office/powerpoint/2010/main" val="1264247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384A71BD-2ECB-4DEA-85DA-F40FC33CD49B}" type="datetime1">
              <a:rPr lang="ja-JP" altLang="en-US"/>
              <a:pPr>
                <a:defRPr/>
              </a:pPr>
              <a:t>2020/6/3</a:t>
            </a:fld>
            <a:endParaRPr lang="ja-JP" altLang="en-US"/>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4" name="スライド番号プレースホルダ 5"/>
          <p:cNvSpPr>
            <a:spLocks noGrp="1"/>
          </p:cNvSpPr>
          <p:nvPr>
            <p:ph type="sldNum" sz="quarter" idx="12"/>
          </p:nvPr>
        </p:nvSpPr>
        <p:spPr/>
        <p:txBody>
          <a:bodyPr/>
          <a:lstStyle>
            <a:lvl1pPr>
              <a:defRPr/>
            </a:lvl1pPr>
          </a:lstStyle>
          <a:p>
            <a:pPr>
              <a:defRPr/>
            </a:pPr>
            <a:fld id="{C770B168-5D70-4D28-BE53-80CC051F1481}" type="slidenum">
              <a:rPr lang="ja-JP" altLang="en-US"/>
              <a:pPr>
                <a:defRPr/>
              </a:pPr>
              <a:t>‹#›</a:t>
            </a:fld>
            <a:endParaRPr lang="ja-JP" altLang="en-US"/>
          </a:p>
        </p:txBody>
      </p:sp>
    </p:spTree>
    <p:extLst>
      <p:ext uri="{BB962C8B-B14F-4D97-AF65-F5344CB8AC3E}">
        <p14:creationId xmlns:p14="http://schemas.microsoft.com/office/powerpoint/2010/main" val="2128838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24717073-9957-4A1D-BE0A-F6569A85C465}" type="datetime1">
              <a:rPr lang="ja-JP" altLang="en-US"/>
              <a:pPr>
                <a:defRPr/>
              </a:pPr>
              <a:t>2020/6/3</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41D0444C-3D56-4AFD-ABDB-D11C8E07110E}" type="slidenum">
              <a:rPr lang="ja-JP" altLang="en-US"/>
              <a:pPr>
                <a:defRPr/>
              </a:pPr>
              <a:t>‹#›</a:t>
            </a:fld>
            <a:endParaRPr lang="ja-JP" altLang="en-US"/>
          </a:p>
        </p:txBody>
      </p:sp>
    </p:spTree>
    <p:extLst>
      <p:ext uri="{BB962C8B-B14F-4D97-AF65-F5344CB8AC3E}">
        <p14:creationId xmlns:p14="http://schemas.microsoft.com/office/powerpoint/2010/main" val="4082828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smtClean="0"/>
              <a:t>アイコンをクリックして図を追加</a:t>
            </a:r>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CEB88AD6-5AF7-4E7F-A609-697D7455C4E6}" type="datetime1">
              <a:rPr lang="ja-JP" altLang="en-US"/>
              <a:pPr>
                <a:defRPr/>
              </a:pPr>
              <a:t>2020/6/3</a:t>
            </a:fld>
            <a:endParaRPr lang="ja-JP" altLang="en-US"/>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a:p>
        </p:txBody>
      </p:sp>
      <p:sp>
        <p:nvSpPr>
          <p:cNvPr id="7" name="スライド番号プレースホルダ 5"/>
          <p:cNvSpPr>
            <a:spLocks noGrp="1"/>
          </p:cNvSpPr>
          <p:nvPr>
            <p:ph type="sldNum" sz="quarter" idx="12"/>
          </p:nvPr>
        </p:nvSpPr>
        <p:spPr/>
        <p:txBody>
          <a:bodyPr/>
          <a:lstStyle>
            <a:lvl1pPr>
              <a:defRPr/>
            </a:lvl1pPr>
          </a:lstStyle>
          <a:p>
            <a:pPr>
              <a:defRPr/>
            </a:pPr>
            <a:fld id="{C453D37C-591E-4A3A-992B-49B5083B6EB2}" type="slidenum">
              <a:rPr lang="ja-JP" altLang="en-US"/>
              <a:pPr>
                <a:defRPr/>
              </a:pPr>
              <a:t>‹#›</a:t>
            </a:fld>
            <a:endParaRPr lang="ja-JP" altLang="en-US"/>
          </a:p>
        </p:txBody>
      </p:sp>
    </p:spTree>
    <p:extLst>
      <p:ext uri="{BB962C8B-B14F-4D97-AF65-F5344CB8AC3E}">
        <p14:creationId xmlns:p14="http://schemas.microsoft.com/office/powerpoint/2010/main" val="1169850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ＭＳ Ｐゴシック" charset="-128"/>
              </a:defRPr>
            </a:lvl1pPr>
          </a:lstStyle>
          <a:p>
            <a:pPr>
              <a:defRPr/>
            </a:pPr>
            <a:fld id="{F969D392-2225-4840-8E9D-B8D575AE607C}" type="datetime1">
              <a:rPr lang="ja-JP" altLang="en-US"/>
              <a:pPr>
                <a:defRPr/>
              </a:pPr>
              <a:t>2020/6/3</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a:defRPr/>
            </a:pPr>
            <a:fld id="{D9EB1765-4CAF-48D3-83BB-162AF64B8094}" type="slidenum">
              <a:rPr lang="ja-JP" altLang="en-US"/>
              <a:pPr>
                <a:defRPr/>
              </a:pPr>
              <a:t>‹#›</a:t>
            </a:fld>
            <a:endParaRPr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kumimoji="1" sz="4400" kern="1200">
          <a:solidFill>
            <a:schemeClr val="tx1"/>
          </a:solidFill>
          <a:latin typeface="+mj-lt"/>
          <a:ea typeface="+mj-ea"/>
          <a:cs typeface="ＭＳ Ｐゴシック" charset="-128"/>
        </a:defRPr>
      </a:lvl1pPr>
      <a:lvl2pPr algn="ctr" defTabSz="457200" rtl="0" eaLnBrk="0" fontAlgn="base" hangingPunct="0">
        <a:spcBef>
          <a:spcPct val="0"/>
        </a:spcBef>
        <a:spcAft>
          <a:spcPct val="0"/>
        </a:spcAft>
        <a:defRPr kumimoji="1"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kumimoji="1"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kumimoji="1"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kumimoji="1"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kumimoji="1" sz="3200" kern="1200">
          <a:solidFill>
            <a:schemeClr val="tx1"/>
          </a:solidFill>
          <a:latin typeface="+mn-lt"/>
          <a:ea typeface="+mn-ea"/>
          <a:cs typeface="ＭＳ Ｐゴシック" charset="-128"/>
        </a:defRPr>
      </a:lvl1pPr>
      <a:lvl2pPr marL="742950" indent="-285750" algn="l" defTabSz="457200" rtl="0" eaLnBrk="0" fontAlgn="base" hangingPunct="0">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ＭＳ Ｐゴシック" charset="-128"/>
              </a:defRPr>
            </a:lvl1pPr>
          </a:lstStyle>
          <a:p>
            <a:pPr>
              <a:defRPr/>
            </a:pPr>
            <a:fld id="{CF0D4263-4128-42F1-AEBA-B553F2D38577}" type="datetime1">
              <a:rPr lang="ja-JP" altLang="en-US" smtClean="0"/>
              <a:pPr>
                <a:defRPr/>
              </a:pPr>
              <a:t>2020/6/3</a:t>
            </a:fld>
            <a:endParaRPr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latin typeface="Calibri" panose="020F0502020204030204" pitchFamily="34" charset="0"/>
              </a:defRPr>
            </a:lvl1pPr>
          </a:lstStyle>
          <a:p>
            <a:pPr>
              <a:defRPr/>
            </a:pPr>
            <a:fld id="{BD8E597E-A540-4F9C-9D94-1C9ADC8D1CCF}" type="slidenum">
              <a:rPr lang="ja-JP" altLang="en-US" smtClean="0"/>
              <a:pPr>
                <a:defRPr/>
              </a:pPr>
              <a:t>‹#›</a:t>
            </a:fld>
            <a:endParaRPr lang="ja-JP" altLang="en-US"/>
          </a:p>
        </p:txBody>
      </p:sp>
    </p:spTree>
    <p:extLst>
      <p:ext uri="{BB962C8B-B14F-4D97-AF65-F5344CB8AC3E}">
        <p14:creationId xmlns:p14="http://schemas.microsoft.com/office/powerpoint/2010/main" val="27504112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fontAlgn="base" hangingPunct="1">
        <a:spcBef>
          <a:spcPct val="0"/>
        </a:spcBef>
        <a:spcAft>
          <a:spcPct val="0"/>
        </a:spcAft>
        <a:defRPr kumimoji="1" sz="4400" kern="1200">
          <a:solidFill>
            <a:schemeClr val="tx1"/>
          </a:solidFill>
          <a:latin typeface="+mj-lt"/>
          <a:ea typeface="+mj-ea"/>
          <a:cs typeface="ＭＳ Ｐゴシック" charset="-128"/>
        </a:defRPr>
      </a:lvl1pPr>
      <a:lvl2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kumimoji="1" sz="4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kumimoji="1" sz="3200" kern="1200">
          <a:solidFill>
            <a:schemeClr val="tx1"/>
          </a:solidFill>
          <a:latin typeface="+mn-lt"/>
          <a:ea typeface="+mn-ea"/>
          <a:cs typeface="ＭＳ Ｐゴシック" charset="-128"/>
        </a:defRPr>
      </a:lvl1pPr>
      <a:lvl2pPr marL="742950" indent="-285750" algn="l" defTabSz="457200" rtl="0" eaLnBrk="1" fontAlgn="base" hangingPunct="1">
        <a:spcBef>
          <a:spcPct val="20000"/>
        </a:spcBef>
        <a:spcAft>
          <a:spcPct val="0"/>
        </a:spcAft>
        <a:buFont typeface="Arial" panose="020B0604020202020204" pitchFamily="34" charset="0"/>
        <a:buChar char="–"/>
        <a:defRPr kumimoji="1" sz="2800" kern="1200">
          <a:solidFill>
            <a:schemeClr val="tx1"/>
          </a:solidFill>
          <a:latin typeface="+mn-lt"/>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kumimoji="1" sz="2400" kern="1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tech.nikkeibp.co.jp/it/atcl/news/15/073002537/" TargetMode="External"/><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hyperlink" Target="https://www.shadan-kun.com/blog/measure/1159/"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cdn.jp.playstation.com/msg/sp_20110427_psn.html"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050" name="タイトル 1"/>
          <p:cNvSpPr>
            <a:spLocks noGrp="1"/>
          </p:cNvSpPr>
          <p:nvPr>
            <p:ph type="ctrTitle"/>
          </p:nvPr>
        </p:nvSpPr>
        <p:spPr>
          <a:xfrm>
            <a:off x="831850" y="2547938"/>
            <a:ext cx="7772400" cy="1995487"/>
          </a:xfrm>
        </p:spPr>
        <p:txBody>
          <a:bodyPr anchor="t"/>
          <a:lstStyle/>
          <a:p>
            <a:pPr algn="l" eaLnBrk="1" hangingPunct="1">
              <a:lnSpc>
                <a:spcPts val="8000"/>
              </a:lnSpc>
            </a:pPr>
            <a:r>
              <a:rPr lang="ja-JP" altLang="en-US" sz="6000" smtClean="0">
                <a:solidFill>
                  <a:srgbClr val="7B7B7B"/>
                </a:solidFill>
              </a:rPr>
              <a:t>脆弱性検査技術</a:t>
            </a:r>
            <a:r>
              <a:rPr lang="en-US" altLang="ja-JP" sz="6000" smtClean="0">
                <a:solidFill>
                  <a:srgbClr val="7B7B7B"/>
                </a:solidFill>
              </a:rPr>
              <a:t/>
            </a:r>
            <a:br>
              <a:rPr lang="en-US" altLang="ja-JP" sz="6000" smtClean="0">
                <a:solidFill>
                  <a:srgbClr val="7B7B7B"/>
                </a:solidFill>
              </a:rPr>
            </a:br>
            <a:r>
              <a:rPr lang="ja-JP" altLang="en-US" sz="6000" smtClean="0">
                <a:solidFill>
                  <a:srgbClr val="7B7B7B"/>
                </a:solidFill>
              </a:rPr>
              <a:t>特別講座②</a:t>
            </a:r>
            <a:r>
              <a:rPr lang="en-US" altLang="ja-JP" sz="6000" smtClean="0">
                <a:solidFill>
                  <a:srgbClr val="7B7B7B"/>
                </a:solidFill>
              </a:rPr>
              <a:t/>
            </a:r>
            <a:br>
              <a:rPr lang="en-US" altLang="ja-JP" sz="6000" smtClean="0">
                <a:solidFill>
                  <a:srgbClr val="7B7B7B"/>
                </a:solidFill>
              </a:rPr>
            </a:br>
            <a:endParaRPr lang="ja-JP" altLang="en-US" sz="6000" smtClean="0">
              <a:solidFill>
                <a:srgbClr val="7B7B7B"/>
              </a:solidFill>
            </a:endParaRPr>
          </a:p>
        </p:txBody>
      </p:sp>
      <p:sp>
        <p:nvSpPr>
          <p:cNvPr id="2051" name="サブタイトル 2"/>
          <p:cNvSpPr>
            <a:spLocks noGrp="1"/>
          </p:cNvSpPr>
          <p:nvPr>
            <p:ph type="subTitle" idx="1"/>
          </p:nvPr>
        </p:nvSpPr>
        <p:spPr>
          <a:xfrm>
            <a:off x="892175" y="4814888"/>
            <a:ext cx="6400800" cy="711200"/>
          </a:xfrm>
        </p:spPr>
        <p:txBody>
          <a:bodyPr/>
          <a:lstStyle/>
          <a:p>
            <a:pPr algn="l" eaLnBrk="1" hangingPunct="1"/>
            <a:r>
              <a:rPr lang="ja-JP" altLang="en-US" sz="3000" smtClean="0">
                <a:solidFill>
                  <a:schemeClr val="bg1"/>
                </a:solidFill>
                <a:latin typeface="ＭＳ Ｐゴシック" panose="020B0600070205080204" pitchFamily="50" charset="-128"/>
              </a:rPr>
              <a:t>情報科学専門学校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6" name="コンテンツ プレースホルダー 1"/>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1800987" y="2233177"/>
            <a:ext cx="5564886" cy="4594859"/>
          </a:xfrm>
        </p:spPr>
      </p:pic>
      <p:sp>
        <p:nvSpPr>
          <p:cNvPr id="7" name="円形吹き出し 6"/>
          <p:cNvSpPr/>
          <p:nvPr/>
        </p:nvSpPr>
        <p:spPr>
          <a:xfrm>
            <a:off x="5354739" y="2409463"/>
            <a:ext cx="3645219" cy="1551006"/>
          </a:xfrm>
          <a:prstGeom prst="wedgeEllipseCallout">
            <a:avLst>
              <a:gd name="adj1" fmla="val -43206"/>
              <a:gd name="adj2" fmla="val 6887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Your</a:t>
            </a:r>
            <a:r>
              <a:rPr lang="ja-JP" altLang="en-US" dirty="0"/>
              <a:t> </a:t>
            </a:r>
            <a:r>
              <a:rPr lang="en-US" altLang="ja-JP" dirty="0" smtClean="0"/>
              <a:t>Name:test01</a:t>
            </a:r>
          </a:p>
          <a:p>
            <a:pPr algn="ctr"/>
            <a:r>
              <a:rPr kumimoji="1" lang="en-US" altLang="ja-JP" dirty="0" err="1" smtClean="0"/>
              <a:t>Email:test@test.com</a:t>
            </a:r>
            <a:endParaRPr kumimoji="1" lang="en-US" altLang="ja-JP" dirty="0" smtClean="0"/>
          </a:p>
          <a:p>
            <a:pPr algn="ctr"/>
            <a:r>
              <a:rPr lang="en-US" altLang="ja-JP" dirty="0" err="1" smtClean="0"/>
              <a:t>Comment:Hello</a:t>
            </a:r>
            <a:r>
              <a:rPr lang="en-US" altLang="ja-JP" dirty="0" smtClean="0"/>
              <a:t> everyone</a:t>
            </a:r>
            <a:endParaRPr kumimoji="1" lang="ja-JP" altLang="en-US" dirty="0"/>
          </a:p>
        </p:txBody>
      </p:sp>
      <p:sp>
        <p:nvSpPr>
          <p:cNvPr id="8" name="テキスト ボックス 7"/>
          <p:cNvSpPr txBox="1"/>
          <p:nvPr/>
        </p:nvSpPr>
        <p:spPr>
          <a:xfrm>
            <a:off x="456213" y="1032405"/>
            <a:ext cx="8044249" cy="954107"/>
          </a:xfrm>
          <a:prstGeom prst="rect">
            <a:avLst/>
          </a:prstGeom>
          <a:noFill/>
        </p:spPr>
        <p:txBody>
          <a:bodyPr wrap="square" rtlCol="0">
            <a:spAutoFit/>
          </a:bodyPr>
          <a:lstStyle/>
          <a:p>
            <a:r>
              <a:rPr lang="ja-JP" altLang="en-US" sz="2800" dirty="0" smtClean="0"/>
              <a:t>もう一度</a:t>
            </a:r>
            <a:r>
              <a:rPr lang="en-US" altLang="ja-JP" sz="2800" dirty="0" smtClean="0"/>
              <a:t>Sign Our Guestbook</a:t>
            </a:r>
            <a:r>
              <a:rPr lang="ja-JP" altLang="en-US" sz="2800" dirty="0" smtClean="0"/>
              <a:t>を押して同じ内容を入力する。</a:t>
            </a:r>
            <a:r>
              <a:rPr lang="ja-JP" altLang="en-US" sz="2800" dirty="0" smtClean="0">
                <a:solidFill>
                  <a:srgbClr val="FF0000"/>
                </a:solidFill>
              </a:rPr>
              <a:t>ここではまだ</a:t>
            </a:r>
            <a:r>
              <a:rPr lang="en-US" altLang="ja-JP" sz="2800" dirty="0" smtClean="0">
                <a:solidFill>
                  <a:srgbClr val="FF0000"/>
                </a:solidFill>
              </a:rPr>
              <a:t>Add Entry</a:t>
            </a:r>
            <a:r>
              <a:rPr lang="ja-JP" altLang="en-US" sz="2800" dirty="0" smtClean="0">
                <a:solidFill>
                  <a:srgbClr val="FF0000"/>
                </a:solidFill>
              </a:rPr>
              <a:t>ボタンは押さない</a:t>
            </a:r>
            <a:r>
              <a:rPr kumimoji="1" lang="en-US" altLang="ja-JP" sz="2800" dirty="0" smtClean="0">
                <a:solidFill>
                  <a:srgbClr val="FF0000"/>
                </a:solidFill>
              </a:rPr>
              <a:t> </a:t>
            </a:r>
            <a:endParaRPr kumimoji="1" lang="ja-JP" altLang="en-US" sz="2800" dirty="0">
              <a:solidFill>
                <a:srgbClr val="FF0000"/>
              </a:solidFill>
            </a:endParaRPr>
          </a:p>
        </p:txBody>
      </p:sp>
    </p:spTree>
    <p:extLst>
      <p:ext uri="{BB962C8B-B14F-4D97-AF65-F5344CB8AC3E}">
        <p14:creationId xmlns:p14="http://schemas.microsoft.com/office/powerpoint/2010/main" val="407981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11" name="コンテンツ プレースホルダー 5"/>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961122" y="2257134"/>
            <a:ext cx="7130315" cy="4086774"/>
          </a:xfrm>
        </p:spPr>
      </p:pic>
      <p:sp>
        <p:nvSpPr>
          <p:cNvPr id="12" name="正方形/長方形 11"/>
          <p:cNvSpPr/>
          <p:nvPr/>
        </p:nvSpPr>
        <p:spPr>
          <a:xfrm>
            <a:off x="1048752" y="2530356"/>
            <a:ext cx="454794"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609850" y="3006348"/>
            <a:ext cx="81915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1379220" y="2296590"/>
            <a:ext cx="40386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円形吹き出し 14"/>
          <p:cNvSpPr/>
          <p:nvPr/>
        </p:nvSpPr>
        <p:spPr>
          <a:xfrm>
            <a:off x="3270421" y="3459438"/>
            <a:ext cx="3896498" cy="1049448"/>
          </a:xfrm>
          <a:prstGeom prst="wedgeEllipseCallout">
            <a:avLst>
              <a:gd name="adj1" fmla="val -47748"/>
              <a:gd name="adj2" fmla="val -846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押すと「</a:t>
            </a:r>
            <a:r>
              <a:rPr lang="en-US" altLang="ja-JP" dirty="0" smtClean="0"/>
              <a:t>intercept is on</a:t>
            </a:r>
            <a:r>
              <a:rPr lang="ja-JP" altLang="en-US" dirty="0" smtClean="0"/>
              <a:t>」に</a:t>
            </a:r>
            <a:endParaRPr lang="en-US" altLang="ja-JP" dirty="0" smtClean="0"/>
          </a:p>
          <a:p>
            <a:pPr algn="ctr"/>
            <a:r>
              <a:rPr lang="ja-JP" altLang="en-US" dirty="0" smtClean="0"/>
              <a:t>切り替わる</a:t>
            </a:r>
            <a:endParaRPr lang="en-US" altLang="ja-JP" dirty="0" smtClean="0"/>
          </a:p>
        </p:txBody>
      </p:sp>
      <p:sp>
        <p:nvSpPr>
          <p:cNvPr id="16" name="テキスト ボックス 15"/>
          <p:cNvSpPr txBox="1"/>
          <p:nvPr/>
        </p:nvSpPr>
        <p:spPr>
          <a:xfrm>
            <a:off x="627246" y="1098207"/>
            <a:ext cx="7338060" cy="830997"/>
          </a:xfrm>
          <a:prstGeom prst="rect">
            <a:avLst/>
          </a:prstGeom>
          <a:noFill/>
        </p:spPr>
        <p:txBody>
          <a:bodyPr wrap="square" rtlCol="0">
            <a:spAutoFit/>
          </a:bodyPr>
          <a:lstStyle/>
          <a:p>
            <a:r>
              <a:rPr kumimoji="1" lang="en-US" altLang="ja-JP" sz="2400" dirty="0" smtClean="0"/>
              <a:t>Burp</a:t>
            </a:r>
            <a:r>
              <a:rPr kumimoji="1" lang="ja-JP" altLang="en-US" sz="2400" dirty="0" smtClean="0"/>
              <a:t>の画面を開き、</a:t>
            </a:r>
            <a:r>
              <a:rPr kumimoji="1" lang="en-US" altLang="ja-JP" sz="2400" dirty="0" smtClean="0"/>
              <a:t>Proxy</a:t>
            </a:r>
            <a:r>
              <a:rPr kumimoji="1" lang="ja-JP" altLang="en-US" sz="2400" dirty="0" smtClean="0"/>
              <a:t>→</a:t>
            </a:r>
            <a:r>
              <a:rPr kumimoji="1" lang="en-US" altLang="ja-JP" sz="2400" dirty="0" smtClean="0"/>
              <a:t>Intercept</a:t>
            </a:r>
            <a:r>
              <a:rPr lang="ja-JP" altLang="en-US" sz="2400" dirty="0" smtClean="0"/>
              <a:t>の順にタブを</a:t>
            </a:r>
            <a:endParaRPr kumimoji="1" lang="en-US" altLang="ja-JP" sz="2400" dirty="0" smtClean="0"/>
          </a:p>
          <a:p>
            <a:r>
              <a:rPr kumimoji="1" lang="ja-JP" altLang="en-US" sz="2400" dirty="0" smtClean="0"/>
              <a:t>クリックし、ボタンの「</a:t>
            </a:r>
            <a:r>
              <a:rPr kumimoji="1" lang="en-US" altLang="ja-JP" sz="2400" dirty="0" smtClean="0"/>
              <a:t>Intercept</a:t>
            </a:r>
            <a:r>
              <a:rPr lang="ja-JP" altLang="en-US" sz="2400" dirty="0" smtClean="0"/>
              <a:t> </a:t>
            </a:r>
            <a:r>
              <a:rPr lang="en-US" altLang="ja-JP" sz="2400" dirty="0" smtClean="0"/>
              <a:t>is on</a:t>
            </a:r>
            <a:r>
              <a:rPr lang="ja-JP" altLang="en-US" sz="2400" dirty="0" smtClean="0"/>
              <a:t>」を押す</a:t>
            </a:r>
            <a:endParaRPr kumimoji="1" lang="en-US" altLang="ja-JP" sz="2400" dirty="0" smtClean="0"/>
          </a:p>
        </p:txBody>
      </p:sp>
    </p:spTree>
    <p:extLst>
      <p:ext uri="{BB962C8B-B14F-4D97-AF65-F5344CB8AC3E}">
        <p14:creationId xmlns:p14="http://schemas.microsoft.com/office/powerpoint/2010/main" val="134344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4" name="コンテンツ プレースホルダー 1"/>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1800987" y="2233177"/>
            <a:ext cx="5564886" cy="4594859"/>
          </a:xfrm>
        </p:spPr>
      </p:pic>
      <p:sp>
        <p:nvSpPr>
          <p:cNvPr id="10" name="正方形/長方形 9"/>
          <p:cNvSpPr/>
          <p:nvPr/>
        </p:nvSpPr>
        <p:spPr>
          <a:xfrm>
            <a:off x="4560570" y="5459988"/>
            <a:ext cx="58293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正方形/長方形 1"/>
          <p:cNvSpPr/>
          <p:nvPr/>
        </p:nvSpPr>
        <p:spPr>
          <a:xfrm>
            <a:off x="3490277" y="6126529"/>
            <a:ext cx="5102861" cy="41714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000" dirty="0">
                <a:solidFill>
                  <a:schemeClr val="tx1"/>
                </a:solidFill>
                <a:latin typeface="HGP創英角ｺﾞｼｯｸUB" panose="020B0900000000000000" pitchFamily="50" charset="-128"/>
                <a:ea typeface="HGP創英角ｺﾞｼｯｸUB" panose="020B0900000000000000" pitchFamily="50" charset="-128"/>
              </a:rPr>
              <a:t>読み込んだまま</a:t>
            </a:r>
            <a:r>
              <a:rPr lang="en-US" altLang="ja-JP" sz="2000" dirty="0" err="1">
                <a:solidFill>
                  <a:schemeClr val="tx1"/>
                </a:solidFill>
                <a:latin typeface="HGP創英角ｺﾞｼｯｸUB" panose="020B0900000000000000" pitchFamily="50" charset="-128"/>
                <a:ea typeface="HGP創英角ｺﾞｼｯｸUB" panose="020B0900000000000000" pitchFamily="50" charset="-128"/>
              </a:rPr>
              <a:t>Badstore</a:t>
            </a:r>
            <a:r>
              <a:rPr lang="ja-JP" altLang="en-US" sz="2000" dirty="0">
                <a:solidFill>
                  <a:schemeClr val="tx1"/>
                </a:solidFill>
                <a:latin typeface="HGP創英角ｺﾞｼｯｸUB" panose="020B0900000000000000" pitchFamily="50" charset="-128"/>
                <a:ea typeface="HGP創英角ｺﾞｼｯｸUB" panose="020B0900000000000000" pitchFamily="50" charset="-128"/>
              </a:rPr>
              <a:t>が動かなくなります</a:t>
            </a:r>
            <a:r>
              <a:rPr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a:t>
            </a:r>
            <a:endParaRPr lang="ja-JP" altLang="en-US" sz="20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テキスト ボックス 10"/>
          <p:cNvSpPr txBox="1"/>
          <p:nvPr/>
        </p:nvSpPr>
        <p:spPr>
          <a:xfrm>
            <a:off x="457200" y="1230113"/>
            <a:ext cx="8068962" cy="954107"/>
          </a:xfrm>
          <a:prstGeom prst="rect">
            <a:avLst/>
          </a:prstGeom>
          <a:noFill/>
        </p:spPr>
        <p:txBody>
          <a:bodyPr wrap="square" rtlCol="0">
            <a:spAutoFit/>
          </a:bodyPr>
          <a:lstStyle/>
          <a:p>
            <a:r>
              <a:rPr lang="en-US" altLang="ja-JP" sz="2800" dirty="0" smtClean="0"/>
              <a:t>Add Entry</a:t>
            </a:r>
            <a:r>
              <a:rPr lang="ja-JP" altLang="en-US" sz="2800" dirty="0" smtClean="0"/>
              <a:t>ボタンを押すと、画面読み込み中のまま</a:t>
            </a:r>
            <a:endParaRPr lang="en-US" altLang="ja-JP" sz="2800" dirty="0" smtClean="0"/>
          </a:p>
          <a:p>
            <a:r>
              <a:rPr kumimoji="1" lang="ja-JP" altLang="en-US" sz="2800" dirty="0" smtClean="0"/>
              <a:t>動作がしなくなる</a:t>
            </a:r>
            <a:endParaRPr kumimoji="1" lang="ja-JP" altLang="en-US" sz="2800" dirty="0"/>
          </a:p>
        </p:txBody>
      </p:sp>
    </p:spTree>
    <p:extLst>
      <p:ext uri="{BB962C8B-B14F-4D97-AF65-F5344CB8AC3E}">
        <p14:creationId xmlns:p14="http://schemas.microsoft.com/office/powerpoint/2010/main" val="7914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4" name="コンテンツ プレースホルダー 1"/>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718081" y="1783081"/>
            <a:ext cx="7707837" cy="4741064"/>
          </a:xfrm>
        </p:spPr>
      </p:pic>
      <p:sp>
        <p:nvSpPr>
          <p:cNvPr id="6" name="テキスト ボックス 5"/>
          <p:cNvSpPr txBox="1"/>
          <p:nvPr/>
        </p:nvSpPr>
        <p:spPr>
          <a:xfrm>
            <a:off x="718081" y="1040309"/>
            <a:ext cx="7724244" cy="523220"/>
          </a:xfrm>
          <a:prstGeom prst="rect">
            <a:avLst/>
          </a:prstGeom>
          <a:noFill/>
        </p:spPr>
        <p:txBody>
          <a:bodyPr wrap="square" rtlCol="0">
            <a:spAutoFit/>
          </a:bodyPr>
          <a:lstStyle/>
          <a:p>
            <a:r>
              <a:rPr lang="en-US" altLang="ja-JP" sz="2800" dirty="0" smtClean="0">
                <a:ea typeface="+mn-ea"/>
                <a:cs typeface="Arial" panose="020B0604020202020204" pitchFamily="34" charset="0"/>
              </a:rPr>
              <a:t>Burp</a:t>
            </a:r>
            <a:r>
              <a:rPr lang="ja-JP" altLang="en-US" sz="2800" dirty="0" smtClean="0">
                <a:latin typeface="+mn-ea"/>
                <a:ea typeface="+mn-ea"/>
              </a:rPr>
              <a:t>を見てみると投稿内容が出てい</a:t>
            </a:r>
            <a:r>
              <a:rPr lang="ja-JP" altLang="en-US" sz="2800" dirty="0">
                <a:latin typeface="+mn-ea"/>
                <a:ea typeface="+mn-ea"/>
              </a:rPr>
              <a:t>る</a:t>
            </a:r>
            <a:endParaRPr kumimoji="1" lang="ja-JP" altLang="en-US" sz="2800" dirty="0">
              <a:latin typeface="+mn-ea"/>
              <a:ea typeface="+mn-ea"/>
            </a:endParaRPr>
          </a:p>
        </p:txBody>
      </p:sp>
      <p:sp>
        <p:nvSpPr>
          <p:cNvPr id="7" name="正方形/長方形 6"/>
          <p:cNvSpPr/>
          <p:nvPr/>
        </p:nvSpPr>
        <p:spPr>
          <a:xfrm flipV="1">
            <a:off x="2690141" y="4712558"/>
            <a:ext cx="975698" cy="29590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640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4" name="コンテンツ プレースホルダー 1"/>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793805" y="2308860"/>
            <a:ext cx="7628353" cy="4149089"/>
          </a:xfrm>
        </p:spPr>
      </p:pic>
      <p:sp>
        <p:nvSpPr>
          <p:cNvPr id="6" name="テキスト ボックス 5"/>
          <p:cNvSpPr txBox="1"/>
          <p:nvPr/>
        </p:nvSpPr>
        <p:spPr>
          <a:xfrm>
            <a:off x="650239" y="1154430"/>
            <a:ext cx="7792085" cy="461665"/>
          </a:xfrm>
          <a:prstGeom prst="rect">
            <a:avLst/>
          </a:prstGeom>
          <a:noFill/>
        </p:spPr>
        <p:txBody>
          <a:bodyPr wrap="square" rtlCol="0">
            <a:spAutoFit/>
          </a:bodyPr>
          <a:lstStyle/>
          <a:p>
            <a:r>
              <a:rPr kumimoji="1" lang="ja-JP" altLang="en-US" sz="2400" dirty="0" smtClean="0">
                <a:latin typeface="+mn-ea"/>
                <a:ea typeface="+mn-ea"/>
              </a:rPr>
              <a:t>下に表示されている</a:t>
            </a:r>
            <a:r>
              <a:rPr kumimoji="1" lang="en-US" altLang="ja-JP" sz="2400" dirty="0" smtClean="0">
                <a:ea typeface="+mn-ea"/>
                <a:cs typeface="Arial" panose="020B0604020202020204" pitchFamily="34" charset="0"/>
              </a:rPr>
              <a:t>comments</a:t>
            </a:r>
            <a:r>
              <a:rPr kumimoji="1" lang="ja-JP" altLang="en-US" sz="2400" dirty="0" smtClean="0">
                <a:latin typeface="+mn-ea"/>
                <a:ea typeface="+mn-ea"/>
              </a:rPr>
              <a:t>の部分を好きに書き換える</a:t>
            </a:r>
            <a:endParaRPr kumimoji="1" lang="ja-JP" altLang="en-US" sz="2400" dirty="0">
              <a:latin typeface="+mn-ea"/>
              <a:ea typeface="+mn-ea"/>
            </a:endParaRPr>
          </a:p>
        </p:txBody>
      </p:sp>
      <p:sp>
        <p:nvSpPr>
          <p:cNvPr id="7" name="正方形/長方形 6"/>
          <p:cNvSpPr/>
          <p:nvPr/>
        </p:nvSpPr>
        <p:spPr>
          <a:xfrm>
            <a:off x="2654666" y="3078996"/>
            <a:ext cx="854343"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flipV="1">
            <a:off x="2344152" y="5547115"/>
            <a:ext cx="1370598" cy="45719"/>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形吹き出し 8"/>
          <p:cNvSpPr/>
          <p:nvPr/>
        </p:nvSpPr>
        <p:spPr>
          <a:xfrm>
            <a:off x="4846320" y="3273306"/>
            <a:ext cx="2526030" cy="1748790"/>
          </a:xfrm>
          <a:prstGeom prst="wedgeEllipseCallout">
            <a:avLst>
              <a:gd name="adj1" fmla="val -100471"/>
              <a:gd name="adj2" fmla="val -5057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書き換えたら押してください</a:t>
            </a:r>
            <a:endParaRPr kumimoji="1" lang="ja-JP" altLang="en-US" dirty="0"/>
          </a:p>
        </p:txBody>
      </p:sp>
    </p:spTree>
    <p:extLst>
      <p:ext uri="{BB962C8B-B14F-4D97-AF65-F5344CB8AC3E}">
        <p14:creationId xmlns:p14="http://schemas.microsoft.com/office/powerpoint/2010/main" val="146636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4" name="コンテンツ プレースホルダー 1"/>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1731644" y="1988821"/>
            <a:ext cx="5680711" cy="4684400"/>
          </a:xfrm>
        </p:spPr>
      </p:pic>
      <p:sp>
        <p:nvSpPr>
          <p:cNvPr id="6" name="テキスト ボックス 5"/>
          <p:cNvSpPr txBox="1"/>
          <p:nvPr/>
        </p:nvSpPr>
        <p:spPr>
          <a:xfrm>
            <a:off x="1120140" y="1188720"/>
            <a:ext cx="7472998" cy="584775"/>
          </a:xfrm>
          <a:prstGeom prst="rect">
            <a:avLst/>
          </a:prstGeom>
          <a:noFill/>
        </p:spPr>
        <p:txBody>
          <a:bodyPr wrap="square" rtlCol="0">
            <a:spAutoFit/>
          </a:bodyPr>
          <a:lstStyle/>
          <a:p>
            <a:r>
              <a:rPr kumimoji="1" lang="ja-JP" altLang="en-US" sz="3200" dirty="0" smtClean="0">
                <a:latin typeface="+mn-ea"/>
                <a:ea typeface="+mn-ea"/>
              </a:rPr>
              <a:t>書き換えた内容がブラウザに表示</a:t>
            </a:r>
            <a:r>
              <a:rPr lang="ja-JP" altLang="en-US" sz="3200" dirty="0" smtClean="0">
                <a:latin typeface="+mn-ea"/>
                <a:ea typeface="+mn-ea"/>
              </a:rPr>
              <a:t>される</a:t>
            </a:r>
            <a:endParaRPr kumimoji="1" lang="ja-JP" altLang="en-US" sz="3200" dirty="0">
              <a:latin typeface="+mn-ea"/>
              <a:ea typeface="+mn-ea"/>
            </a:endParaRPr>
          </a:p>
        </p:txBody>
      </p:sp>
      <p:sp>
        <p:nvSpPr>
          <p:cNvPr id="7" name="正方形/長方形 6"/>
          <p:cNvSpPr/>
          <p:nvPr/>
        </p:nvSpPr>
        <p:spPr>
          <a:xfrm>
            <a:off x="2983230" y="5589270"/>
            <a:ext cx="3731133" cy="63180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648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latin typeface="+mn-ea"/>
                <a:ea typeface="+mn-ea"/>
              </a:rPr>
              <a:t>前回までの振り返り</a:t>
            </a:r>
            <a:r>
              <a:rPr lang="en-US" altLang="ja-JP" sz="3000" dirty="0" smtClean="0">
                <a:solidFill>
                  <a:schemeClr val="bg1"/>
                </a:solidFill>
                <a:latin typeface="HGP創英角ｺﾞｼｯｸUB" panose="020B0900000000000000" pitchFamily="50" charset="-128"/>
                <a:ea typeface="HGP創英角ｺﾞｼｯｸUB" panose="020B0900000000000000" pitchFamily="50" charset="-128"/>
              </a:rPr>
              <a:t/>
            </a:r>
            <a:br>
              <a:rPr lang="en-US" altLang="ja-JP" sz="3000" dirty="0" smtClean="0">
                <a:solidFill>
                  <a:schemeClr val="bg1"/>
                </a:solidFill>
                <a:latin typeface="HGP創英角ｺﾞｼｯｸUB" panose="020B0900000000000000" pitchFamily="50" charset="-128"/>
                <a:ea typeface="HGP創英角ｺﾞｼｯｸUB" panose="020B0900000000000000" pitchFamily="50" charset="-128"/>
              </a:rPr>
            </a:br>
            <a:endParaRPr lang="ja-JP" altLang="en-US" sz="3000" dirty="0" smtClean="0">
              <a:solidFill>
                <a:schemeClr val="bg1"/>
              </a:solidFill>
              <a:latin typeface="HGP創英角ｺﾞｼｯｸUB" panose="020B0900000000000000" pitchFamily="50" charset="-128"/>
              <a:ea typeface="HGP創英角ｺﾞｼｯｸUB" panose="020B0900000000000000" pitchFamily="50" charset="-128"/>
            </a:endParaRPr>
          </a:p>
        </p:txBody>
      </p:sp>
      <p:sp>
        <p:nvSpPr>
          <p:cNvPr id="2" name="テキスト ボックス 1"/>
          <p:cNvSpPr txBox="1"/>
          <p:nvPr/>
        </p:nvSpPr>
        <p:spPr>
          <a:xfrm>
            <a:off x="726098" y="1663759"/>
            <a:ext cx="7504479" cy="3539430"/>
          </a:xfrm>
          <a:prstGeom prst="rect">
            <a:avLst/>
          </a:prstGeom>
          <a:noFill/>
        </p:spPr>
        <p:txBody>
          <a:bodyPr wrap="square" rtlCol="0">
            <a:spAutoFit/>
          </a:bodyPr>
          <a:lstStyle/>
          <a:p>
            <a:r>
              <a:rPr kumimoji="1" lang="ja-JP" altLang="en-US" sz="4000" dirty="0" smtClean="0">
                <a:latin typeface="+mj-ea"/>
                <a:ea typeface="+mj-ea"/>
              </a:rPr>
              <a:t>どんなことをしたのかを復習できましたか？</a:t>
            </a:r>
            <a:endParaRPr kumimoji="1" lang="en-US" altLang="ja-JP" sz="4000" dirty="0" smtClean="0">
              <a:latin typeface="+mj-ea"/>
              <a:ea typeface="+mj-ea"/>
            </a:endParaRPr>
          </a:p>
          <a:p>
            <a:endParaRPr kumimoji="1" lang="en-US" altLang="ja-JP" sz="3200" dirty="0" smtClean="0">
              <a:latin typeface="+mj-ea"/>
              <a:ea typeface="+mj-ea"/>
            </a:endParaRPr>
          </a:p>
          <a:p>
            <a:endParaRPr lang="en-US" altLang="ja-JP" sz="3200" dirty="0">
              <a:latin typeface="+mj-ea"/>
              <a:ea typeface="+mj-ea"/>
            </a:endParaRPr>
          </a:p>
          <a:p>
            <a:r>
              <a:rPr kumimoji="1" lang="ja-JP" altLang="en-US" sz="4000" dirty="0" smtClean="0">
                <a:latin typeface="+mj-ea"/>
                <a:ea typeface="+mj-ea"/>
              </a:rPr>
              <a:t>前回の内容を詳しく説明していきます</a:t>
            </a:r>
            <a:r>
              <a:rPr lang="ja-JP" altLang="en-US" sz="4000" dirty="0">
                <a:latin typeface="+mj-ea"/>
                <a:ea typeface="+mj-ea"/>
              </a:rPr>
              <a:t>！</a:t>
            </a:r>
            <a:endParaRPr kumimoji="1" lang="ja-JP" altLang="en-US" sz="4000" dirty="0">
              <a:latin typeface="+mj-ea"/>
              <a:ea typeface="+mj-ea"/>
            </a:endParaRPr>
          </a:p>
        </p:txBody>
      </p:sp>
    </p:spTree>
    <p:extLst>
      <p:ext uri="{BB962C8B-B14F-4D97-AF65-F5344CB8AC3E}">
        <p14:creationId xmlns:p14="http://schemas.microsoft.com/office/powerpoint/2010/main" val="18688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本日</a:t>
            </a:r>
            <a:r>
              <a:rPr lang="ja-JP" altLang="en-US" sz="3000" dirty="0" smtClean="0">
                <a:solidFill>
                  <a:schemeClr val="bg1"/>
                </a:solidFill>
              </a:rPr>
              <a:t>の講義</a:t>
            </a:r>
          </a:p>
        </p:txBody>
      </p:sp>
      <p:sp>
        <p:nvSpPr>
          <p:cNvPr id="3075" name="コンテンツ プレースホルダ 2"/>
          <p:cNvSpPr>
            <a:spLocks noGrp="1"/>
          </p:cNvSpPr>
          <p:nvPr>
            <p:ph idx="1"/>
          </p:nvPr>
        </p:nvSpPr>
        <p:spPr>
          <a:xfrm>
            <a:off x="363538" y="1499067"/>
            <a:ext cx="7802562" cy="3591605"/>
          </a:xfrm>
        </p:spPr>
        <p:txBody>
          <a:bodyPr/>
          <a:lstStyle/>
          <a:p>
            <a:pPr eaLnBrk="1" hangingPunct="1"/>
            <a:r>
              <a:rPr lang="ja-JP" altLang="en-US" sz="4800" dirty="0" smtClean="0">
                <a:latin typeface="+mn-ea"/>
              </a:rPr>
              <a:t>リクエスト</a:t>
            </a:r>
            <a:endParaRPr lang="en-US" altLang="ja-JP" sz="4800" dirty="0" smtClean="0">
              <a:latin typeface="+mn-ea"/>
            </a:endParaRPr>
          </a:p>
          <a:p>
            <a:pPr eaLnBrk="1" hangingPunct="1"/>
            <a:endParaRPr lang="en-US" altLang="ja-JP" sz="2800" dirty="0">
              <a:latin typeface="+mn-ea"/>
            </a:endParaRPr>
          </a:p>
          <a:p>
            <a:pPr eaLnBrk="1" hangingPunct="1"/>
            <a:r>
              <a:rPr lang="ja-JP" altLang="en-US" sz="4800" dirty="0" smtClean="0">
                <a:latin typeface="+mn-ea"/>
              </a:rPr>
              <a:t>レスポンス</a:t>
            </a:r>
            <a:endParaRPr lang="en-US" altLang="ja-JP" sz="4800" dirty="0" smtClean="0">
              <a:latin typeface="+mn-ea"/>
            </a:endParaRPr>
          </a:p>
          <a:p>
            <a:pPr eaLnBrk="1" hangingPunct="1"/>
            <a:endParaRPr lang="en-US" altLang="ja-JP" sz="2800" dirty="0">
              <a:latin typeface="+mn-ea"/>
            </a:endParaRPr>
          </a:p>
          <a:p>
            <a:pPr eaLnBrk="1" hangingPunct="1"/>
            <a:r>
              <a:rPr lang="en-US" altLang="ja-JP" sz="4800" dirty="0" smtClean="0">
                <a:latin typeface="+mn-ea"/>
              </a:rPr>
              <a:t>SQL</a:t>
            </a:r>
            <a:r>
              <a:rPr lang="ja-JP" altLang="en-US" sz="4800" dirty="0" smtClean="0">
                <a:latin typeface="+mn-ea"/>
              </a:rPr>
              <a:t>インジェクション</a:t>
            </a:r>
            <a:endParaRPr lang="ja-JP" altLang="en-US" sz="4000" dirty="0" smtClean="0">
              <a:latin typeface="+mn-ea"/>
            </a:endParaRPr>
          </a:p>
        </p:txBody>
      </p:sp>
      <p:pic>
        <p:nvPicPr>
          <p:cNvPr id="2" name="図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63508" y="4242777"/>
            <a:ext cx="2059842" cy="2059842"/>
          </a:xfrm>
          <a:prstGeom prst="rect">
            <a:avLst/>
          </a:prstGeom>
        </p:spPr>
      </p:pic>
    </p:spTree>
    <p:extLst>
      <p:ext uri="{BB962C8B-B14F-4D97-AF65-F5344CB8AC3E}">
        <p14:creationId xmlns:p14="http://schemas.microsoft.com/office/powerpoint/2010/main" val="1439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本日</a:t>
            </a:r>
            <a:r>
              <a:rPr lang="ja-JP" altLang="en-US" sz="3000" dirty="0" smtClean="0">
                <a:solidFill>
                  <a:schemeClr val="bg1"/>
                </a:solidFill>
              </a:rPr>
              <a:t>の講義</a:t>
            </a:r>
          </a:p>
        </p:txBody>
      </p:sp>
      <p:sp>
        <p:nvSpPr>
          <p:cNvPr id="3075" name="コンテンツ プレースホルダ 2"/>
          <p:cNvSpPr>
            <a:spLocks noGrp="1"/>
          </p:cNvSpPr>
          <p:nvPr>
            <p:ph idx="1"/>
          </p:nvPr>
        </p:nvSpPr>
        <p:spPr>
          <a:xfrm>
            <a:off x="363538" y="1328738"/>
            <a:ext cx="7802562" cy="5016500"/>
          </a:xfrm>
        </p:spPr>
        <p:txBody>
          <a:bodyPr/>
          <a:lstStyle/>
          <a:p>
            <a:pPr eaLnBrk="1" hangingPunct="1"/>
            <a:endParaRPr lang="en-US" altLang="ja-JP" sz="2800" dirty="0" smtClean="0">
              <a:latin typeface="HGP創英角ｺﾞｼｯｸUB" panose="020B0900000000000000" pitchFamily="50" charset="-128"/>
              <a:ea typeface="HGP創英角ｺﾞｼｯｸUB" panose="020B0900000000000000" pitchFamily="50" charset="-128"/>
            </a:endParaRPr>
          </a:p>
          <a:p>
            <a:pPr eaLnBrk="1" hangingPunct="1"/>
            <a:endParaRPr lang="en-US" altLang="ja-JP" sz="2800" dirty="0">
              <a:latin typeface="HGP創英角ｺﾞｼｯｸUB" panose="020B0900000000000000" pitchFamily="50" charset="-128"/>
              <a:ea typeface="HGP創英角ｺﾞｼｯｸUB" panose="020B0900000000000000" pitchFamily="50" charset="-128"/>
            </a:endParaRPr>
          </a:p>
          <a:p>
            <a:pPr eaLnBrk="1" hangingPunct="1"/>
            <a:endParaRPr lang="en-US" altLang="ja-JP" sz="2800"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endParaRPr lang="en-US" altLang="ja-JP" sz="3600" dirty="0" smtClean="0">
              <a:latin typeface="HGP創英角ｺﾞｼｯｸUB" panose="020B0900000000000000" pitchFamily="50" charset="-128"/>
              <a:ea typeface="HGP創英角ｺﾞｼｯｸUB" panose="020B0900000000000000" pitchFamily="50" charset="-128"/>
            </a:endParaRPr>
          </a:p>
          <a:p>
            <a:pPr eaLnBrk="1" hangingPunct="1"/>
            <a:endParaRPr lang="ja-JP" altLang="en-US" sz="2800" dirty="0" smtClean="0">
              <a:latin typeface="HGP創英角ｺﾞｼｯｸUB" panose="020B0900000000000000" pitchFamily="50" charset="-128"/>
              <a:ea typeface="HGP創英角ｺﾞｼｯｸUB" panose="020B0900000000000000"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95624" y="4196862"/>
            <a:ext cx="2148376" cy="2148376"/>
          </a:xfrm>
          <a:prstGeom prst="rect">
            <a:avLst/>
          </a:prstGeom>
        </p:spPr>
      </p:pic>
      <p:sp>
        <p:nvSpPr>
          <p:cNvPr id="3" name="角丸四角形 2"/>
          <p:cNvSpPr/>
          <p:nvPr/>
        </p:nvSpPr>
        <p:spPr>
          <a:xfrm>
            <a:off x="2030413" y="2213281"/>
            <a:ext cx="4895850" cy="120015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6600" dirty="0">
                <a:solidFill>
                  <a:schemeClr val="tx1"/>
                </a:solidFill>
                <a:latin typeface="+mn-ea"/>
              </a:rPr>
              <a:t>リクエスト</a:t>
            </a:r>
            <a:endParaRPr kumimoji="1" lang="ja-JP" altLang="en-US" sz="6600" dirty="0">
              <a:solidFill>
                <a:schemeClr val="tx1"/>
              </a:solidFill>
              <a:latin typeface="+mn-ea"/>
            </a:endParaRPr>
          </a:p>
        </p:txBody>
      </p:sp>
    </p:spTree>
    <p:extLst>
      <p:ext uri="{BB962C8B-B14F-4D97-AF65-F5344CB8AC3E}">
        <p14:creationId xmlns:p14="http://schemas.microsoft.com/office/powerpoint/2010/main" val="337187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リクエスト</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eaLnBrk="1" hangingPunct="1"/>
            <a:endParaRPr lang="en-US" altLang="ja-JP" sz="2500" dirty="0" smtClean="0"/>
          </a:p>
          <a:p>
            <a:pPr eaLnBrk="1" hangingPunct="1"/>
            <a:endParaRPr lang="en-US" altLang="ja-JP" sz="2500" dirty="0"/>
          </a:p>
          <a:p>
            <a:pPr eaLnBrk="1" hangingPunct="1"/>
            <a:endParaRPr lang="en-US" altLang="ja-JP" sz="2500" dirty="0" smtClean="0"/>
          </a:p>
          <a:p>
            <a:pPr eaLnBrk="1" hangingPunct="1"/>
            <a:endParaRPr lang="en-US" altLang="ja-JP" dirty="0" smtClean="0"/>
          </a:p>
          <a:p>
            <a:pPr eaLnBrk="1" hangingPunct="1"/>
            <a:endParaRPr lang="ja-JP" altLang="en-US" sz="2500" dirty="0" smtClean="0"/>
          </a:p>
        </p:txBody>
      </p:sp>
      <p:pic>
        <p:nvPicPr>
          <p:cNvPr id="2" name="図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3538" y="2942550"/>
            <a:ext cx="1787991" cy="1743409"/>
          </a:xfrm>
          <a:prstGeom prst="rect">
            <a:avLst/>
          </a:prstGeom>
        </p:spPr>
      </p:pic>
      <p:pic>
        <p:nvPicPr>
          <p:cNvPr id="3" name="図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0118" y="2509490"/>
            <a:ext cx="2273020" cy="2685048"/>
          </a:xfrm>
          <a:prstGeom prst="rect">
            <a:avLst/>
          </a:prstGeom>
        </p:spPr>
      </p:pic>
      <p:sp>
        <p:nvSpPr>
          <p:cNvPr id="8" name="右矢印 7"/>
          <p:cNvSpPr/>
          <p:nvPr/>
        </p:nvSpPr>
        <p:spPr>
          <a:xfrm>
            <a:off x="2554941" y="3272699"/>
            <a:ext cx="3765177" cy="3116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左矢印 8"/>
          <p:cNvSpPr/>
          <p:nvPr/>
        </p:nvSpPr>
        <p:spPr>
          <a:xfrm>
            <a:off x="2477527" y="4423399"/>
            <a:ext cx="3842591" cy="578907"/>
          </a:xfrm>
          <a:prstGeom prst="lef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額縁 5"/>
          <p:cNvSpPr/>
          <p:nvPr/>
        </p:nvSpPr>
        <p:spPr>
          <a:xfrm>
            <a:off x="753035" y="1200488"/>
            <a:ext cx="7689290" cy="766415"/>
          </a:xfrm>
          <a:prstGeom prst="bevel">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600" dirty="0" smtClean="0">
                <a:solidFill>
                  <a:schemeClr val="tx1"/>
                </a:solidFill>
                <a:latin typeface="+mn-ea"/>
              </a:rPr>
              <a:t>通常のページ表示方法</a:t>
            </a:r>
            <a:endParaRPr kumimoji="1" lang="ja-JP" altLang="en-US" sz="3600" dirty="0">
              <a:solidFill>
                <a:schemeClr val="tx1"/>
              </a:solidFill>
              <a:latin typeface="+mn-ea"/>
            </a:endParaRPr>
          </a:p>
        </p:txBody>
      </p:sp>
      <p:sp>
        <p:nvSpPr>
          <p:cNvPr id="7" name="テキスト ボックス 6"/>
          <p:cNvSpPr txBox="1"/>
          <p:nvPr/>
        </p:nvSpPr>
        <p:spPr>
          <a:xfrm>
            <a:off x="471826" y="5456148"/>
            <a:ext cx="2554941" cy="954107"/>
          </a:xfrm>
          <a:prstGeom prst="rect">
            <a:avLst/>
          </a:prstGeom>
          <a:noFill/>
        </p:spPr>
        <p:txBody>
          <a:bodyPr wrap="square" rtlCol="0">
            <a:spAutoFit/>
          </a:bodyPr>
          <a:lstStyle/>
          <a:p>
            <a:r>
              <a:rPr kumimoji="1" lang="ja-JP" altLang="en-US" sz="2800" b="1" dirty="0" smtClean="0"/>
              <a:t>クライアント</a:t>
            </a:r>
            <a:endParaRPr kumimoji="1" lang="en-US" altLang="ja-JP" sz="2800" b="1" dirty="0" smtClean="0"/>
          </a:p>
          <a:p>
            <a:r>
              <a:rPr lang="ja-JP" altLang="en-US" sz="2800" b="1" dirty="0" smtClean="0"/>
              <a:t>（みなさん）</a:t>
            </a:r>
            <a:endParaRPr kumimoji="1" lang="ja-JP" altLang="en-US" sz="2800" b="1" dirty="0"/>
          </a:p>
        </p:txBody>
      </p:sp>
      <p:sp>
        <p:nvSpPr>
          <p:cNvPr id="10" name="テキスト ボックス 9"/>
          <p:cNvSpPr txBox="1"/>
          <p:nvPr/>
        </p:nvSpPr>
        <p:spPr>
          <a:xfrm>
            <a:off x="6400986" y="5322788"/>
            <a:ext cx="2469870" cy="1384995"/>
          </a:xfrm>
          <a:prstGeom prst="rect">
            <a:avLst/>
          </a:prstGeom>
          <a:noFill/>
        </p:spPr>
        <p:txBody>
          <a:bodyPr wrap="square" rtlCol="0">
            <a:spAutoFit/>
          </a:bodyPr>
          <a:lstStyle/>
          <a:p>
            <a:r>
              <a:rPr kumimoji="1" lang="en-US" altLang="ja-JP" sz="2800" b="1" dirty="0" smtClean="0"/>
              <a:t>Web</a:t>
            </a:r>
            <a:r>
              <a:rPr kumimoji="1" lang="ja-JP" altLang="en-US" sz="2800" b="1" dirty="0" smtClean="0"/>
              <a:t>サーバー</a:t>
            </a:r>
            <a:endParaRPr kumimoji="1" lang="en-US" altLang="ja-JP" sz="2800" b="1" dirty="0" smtClean="0"/>
          </a:p>
          <a:p>
            <a:r>
              <a:rPr lang="ja-JP" altLang="en-US" sz="2800" b="1" dirty="0" smtClean="0"/>
              <a:t>（ページおいておく場所）</a:t>
            </a:r>
            <a:endParaRPr kumimoji="1" lang="ja-JP" altLang="en-US" sz="2800" b="1" dirty="0"/>
          </a:p>
        </p:txBody>
      </p:sp>
      <p:sp>
        <p:nvSpPr>
          <p:cNvPr id="12" name="テキスト ボックス 11"/>
          <p:cNvSpPr txBox="1"/>
          <p:nvPr/>
        </p:nvSpPr>
        <p:spPr>
          <a:xfrm>
            <a:off x="3111126" y="2730112"/>
            <a:ext cx="4345502" cy="523220"/>
          </a:xfrm>
          <a:prstGeom prst="rect">
            <a:avLst/>
          </a:prstGeom>
          <a:noFill/>
        </p:spPr>
        <p:txBody>
          <a:bodyPr wrap="square" rtlCol="0">
            <a:spAutoFit/>
          </a:bodyPr>
          <a:lstStyle/>
          <a:p>
            <a:r>
              <a:rPr kumimoji="1" lang="ja-JP" altLang="en-US" sz="2800" b="1" dirty="0" smtClean="0">
                <a:latin typeface="+mj-ea"/>
                <a:ea typeface="+mj-ea"/>
              </a:rPr>
              <a:t>①リクエスト送信</a:t>
            </a:r>
            <a:endParaRPr kumimoji="1" lang="ja-JP" altLang="en-US" sz="2800" b="1" dirty="0">
              <a:latin typeface="+mj-ea"/>
              <a:ea typeface="+mj-ea"/>
            </a:endParaRPr>
          </a:p>
        </p:txBody>
      </p:sp>
      <p:sp>
        <p:nvSpPr>
          <p:cNvPr id="14" name="テキスト ボックス 13"/>
          <p:cNvSpPr txBox="1"/>
          <p:nvPr/>
        </p:nvSpPr>
        <p:spPr>
          <a:xfrm>
            <a:off x="3111126" y="5194538"/>
            <a:ext cx="3012142" cy="523220"/>
          </a:xfrm>
          <a:prstGeom prst="rect">
            <a:avLst/>
          </a:prstGeom>
          <a:noFill/>
        </p:spPr>
        <p:txBody>
          <a:bodyPr wrap="square" rtlCol="0">
            <a:spAutoFit/>
          </a:bodyPr>
          <a:lstStyle/>
          <a:p>
            <a:r>
              <a:rPr kumimoji="1" lang="ja-JP" altLang="en-US" sz="2800" b="1" dirty="0" smtClean="0"/>
              <a:t>②レスポンス送信</a:t>
            </a:r>
            <a:endParaRPr kumimoji="1" lang="ja-JP" altLang="en-US" sz="2800" b="1" dirty="0"/>
          </a:p>
        </p:txBody>
      </p:sp>
    </p:spTree>
    <p:extLst>
      <p:ext uri="{BB962C8B-B14F-4D97-AF65-F5344CB8AC3E}">
        <p14:creationId xmlns:p14="http://schemas.microsoft.com/office/powerpoint/2010/main" val="261996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700147"/>
          </a:xfrm>
        </p:spPr>
        <p:txBody>
          <a:bodyPr/>
          <a:lstStyle/>
          <a:p>
            <a:pPr algn="l"/>
            <a:r>
              <a:rPr kumimoji="1" lang="ja-JP" altLang="en-US" dirty="0" smtClean="0">
                <a:solidFill>
                  <a:schemeClr val="bg1"/>
                </a:solidFill>
              </a:rPr>
              <a:t>講師自己紹介</a:t>
            </a:r>
            <a:endParaRPr kumimoji="1" lang="ja-JP" altLang="en-US" dirty="0">
              <a:solidFill>
                <a:schemeClr val="bg1"/>
              </a:solidFill>
            </a:endParaRPr>
          </a:p>
        </p:txBody>
      </p:sp>
      <p:pic>
        <p:nvPicPr>
          <p:cNvPr id="1026" name="Picture 2" descr="æ»é è¬å¤ªé"/>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375141" y="1108419"/>
            <a:ext cx="1816014" cy="18160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コンテンツ プレースホルダー 2"/>
          <p:cNvSpPr>
            <a:spLocks noGrp="1"/>
          </p:cNvSpPr>
          <p:nvPr>
            <p:ph idx="1"/>
          </p:nvPr>
        </p:nvSpPr>
        <p:spPr>
          <a:xfrm>
            <a:off x="457200" y="1318054"/>
            <a:ext cx="8229600" cy="5090984"/>
          </a:xfrm>
        </p:spPr>
        <p:txBody>
          <a:bodyPr/>
          <a:lstStyle/>
          <a:p>
            <a:pPr marL="0" indent="0">
              <a:buNone/>
            </a:pPr>
            <a:r>
              <a:rPr kumimoji="1" lang="ja-JP" altLang="en-US" sz="4000" dirty="0" smtClean="0"/>
              <a:t>滋野 謙太郎</a:t>
            </a:r>
            <a:endParaRPr kumimoji="1" lang="en-US" altLang="ja-JP" sz="4000" dirty="0" smtClean="0"/>
          </a:p>
          <a:p>
            <a:pPr marL="0" indent="0">
              <a:buNone/>
            </a:pPr>
            <a:r>
              <a:rPr kumimoji="1" lang="ja-JP" altLang="en-US" sz="4000" dirty="0" smtClean="0"/>
              <a:t>（しげのけんたろう）</a:t>
            </a:r>
            <a:endParaRPr kumimoji="1" lang="en-US" altLang="ja-JP" sz="4000" dirty="0" smtClean="0"/>
          </a:p>
          <a:p>
            <a:pPr marL="0" indent="0">
              <a:buNone/>
            </a:pPr>
            <a:endParaRPr kumimoji="1" lang="en-US" altLang="ja-JP" sz="2400" dirty="0" smtClean="0"/>
          </a:p>
          <a:p>
            <a:r>
              <a:rPr kumimoji="1" lang="ja-JP" altLang="en-US" sz="2400" dirty="0" smtClean="0"/>
              <a:t>理学部情報学科の大学を卒業後、</a:t>
            </a:r>
            <a:r>
              <a:rPr kumimoji="1" lang="en-US" altLang="ja-JP" sz="2400" dirty="0" smtClean="0"/>
              <a:t>SE</a:t>
            </a:r>
            <a:r>
              <a:rPr lang="ja-JP" altLang="en-US" sz="2400" dirty="0" smtClean="0"/>
              <a:t>（システムエンジニア）として</a:t>
            </a:r>
            <a:r>
              <a:rPr lang="en-US" altLang="ja-JP" sz="2400" dirty="0" smtClean="0"/>
              <a:t>13</a:t>
            </a:r>
            <a:r>
              <a:rPr lang="ja-JP" altLang="en-US" sz="2400" dirty="0" smtClean="0"/>
              <a:t>年間、システム開発を主とした多種の</a:t>
            </a:r>
            <a:r>
              <a:rPr lang="en-US" altLang="ja-JP" sz="2400" dirty="0" smtClean="0"/>
              <a:t>IT</a:t>
            </a:r>
            <a:r>
              <a:rPr lang="ja-JP" altLang="en-US" sz="2400" dirty="0" smtClean="0"/>
              <a:t>系業務に携わる</a:t>
            </a:r>
            <a:endParaRPr lang="en-US" altLang="ja-JP" sz="2400" dirty="0" smtClean="0"/>
          </a:p>
          <a:p>
            <a:r>
              <a:rPr lang="en-US" altLang="ja-JP" sz="2400" dirty="0" smtClean="0"/>
              <a:t>SE</a:t>
            </a:r>
            <a:r>
              <a:rPr lang="ja-JP" altLang="en-US" sz="2400" dirty="0" smtClean="0"/>
              <a:t>時代</a:t>
            </a:r>
            <a:r>
              <a:rPr kumimoji="1" lang="ja-JP" altLang="en-US" sz="2400" dirty="0" smtClean="0"/>
              <a:t>後半はセキュリティに関わる仕事に携わる</a:t>
            </a:r>
            <a:endParaRPr kumimoji="1" lang="en-US" altLang="ja-JP" sz="2400" dirty="0" smtClean="0"/>
          </a:p>
          <a:p>
            <a:pPr lvl="1"/>
            <a:r>
              <a:rPr lang="ja-JP" altLang="en-US" sz="2400" dirty="0" smtClean="0"/>
              <a:t>マルウェア識別情報分析・システム脆弱性診断等</a:t>
            </a:r>
            <a:endParaRPr lang="en-US" altLang="ja-JP" sz="2400" dirty="0" smtClean="0"/>
          </a:p>
          <a:p>
            <a:r>
              <a:rPr lang="en-US" altLang="ja-JP" sz="2400" dirty="0" smtClean="0"/>
              <a:t>2017</a:t>
            </a:r>
            <a:r>
              <a:rPr lang="ja-JP" altLang="en-US" sz="2400" dirty="0" smtClean="0"/>
              <a:t>年</a:t>
            </a:r>
            <a:r>
              <a:rPr lang="en-US" altLang="ja-JP" sz="2400" dirty="0" smtClean="0"/>
              <a:t>9</a:t>
            </a:r>
            <a:r>
              <a:rPr lang="ja-JP" altLang="en-US" sz="2400" dirty="0" smtClean="0"/>
              <a:t>月から、情報科学専門学校で教員としてセキュリティ分野を主に教え、現在に</a:t>
            </a:r>
            <a:r>
              <a:rPr lang="ja-JP" altLang="en-US" sz="2400" dirty="0"/>
              <a:t>至</a:t>
            </a:r>
            <a:r>
              <a:rPr lang="ja-JP" altLang="en-US" sz="2400" dirty="0" smtClean="0"/>
              <a:t>る</a:t>
            </a:r>
            <a:endParaRPr kumimoji="1" lang="en-US" altLang="ja-JP" sz="2400" dirty="0" smtClean="0"/>
          </a:p>
        </p:txBody>
      </p:sp>
    </p:spTree>
    <p:extLst>
      <p:ext uri="{BB962C8B-B14F-4D97-AF65-F5344CB8AC3E}">
        <p14:creationId xmlns:p14="http://schemas.microsoft.com/office/powerpoint/2010/main" val="13076650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6767" y="2772603"/>
            <a:ext cx="6007061" cy="3302686"/>
          </a:xfrm>
          <a:prstGeom prst="rect">
            <a:avLst/>
          </a:prstGeom>
        </p:spPr>
      </p:pic>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34963" y="1328738"/>
            <a:ext cx="7802562" cy="5016500"/>
          </a:xfrm>
        </p:spPr>
        <p:txBody>
          <a:bodyPr/>
          <a:lstStyle/>
          <a:p>
            <a:pPr marL="0" indent="0" eaLnBrk="1" hangingPunct="1">
              <a:buNone/>
            </a:pPr>
            <a:endParaRPr lang="en-US" altLang="ja-JP" sz="2500" dirty="0" smtClean="0"/>
          </a:p>
          <a:p>
            <a:pPr eaLnBrk="1" hangingPunct="1"/>
            <a:endParaRPr lang="en-US" altLang="ja-JP" sz="2500" dirty="0"/>
          </a:p>
          <a:p>
            <a:pPr marL="0" indent="0" eaLnBrk="1" hangingPunct="1">
              <a:buNone/>
            </a:pPr>
            <a:endParaRPr lang="en-US" altLang="ja-JP" dirty="0" smtClean="0"/>
          </a:p>
          <a:p>
            <a:pPr eaLnBrk="1" hangingPunct="1"/>
            <a:endParaRPr lang="ja-JP" altLang="en-US" sz="2500" dirty="0" smtClean="0"/>
          </a:p>
        </p:txBody>
      </p:sp>
      <p:sp>
        <p:nvSpPr>
          <p:cNvPr id="7" name="額縁 6"/>
          <p:cNvSpPr/>
          <p:nvPr/>
        </p:nvSpPr>
        <p:spPr>
          <a:xfrm>
            <a:off x="750654" y="1037702"/>
            <a:ext cx="7689290" cy="766415"/>
          </a:xfrm>
          <a:prstGeom prst="bevel">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3600" dirty="0" smtClean="0">
                <a:solidFill>
                  <a:schemeClr val="tx1"/>
                </a:solidFill>
                <a:latin typeface="+mn-ea"/>
              </a:rPr>
              <a:t>HTTP</a:t>
            </a:r>
            <a:r>
              <a:rPr lang="ja-JP" altLang="en-US" sz="3600" dirty="0" smtClean="0">
                <a:solidFill>
                  <a:schemeClr val="tx1"/>
                </a:solidFill>
                <a:latin typeface="+mn-ea"/>
              </a:rPr>
              <a:t>リクエストで送る内容</a:t>
            </a:r>
            <a:endParaRPr lang="en-US" altLang="ja-JP" sz="3600" dirty="0" smtClean="0">
              <a:solidFill>
                <a:schemeClr val="tx1"/>
              </a:solidFill>
              <a:latin typeface="+mn-ea"/>
            </a:endParaRPr>
          </a:p>
        </p:txBody>
      </p:sp>
      <p:sp>
        <p:nvSpPr>
          <p:cNvPr id="8" name="正方形/長方形 7"/>
          <p:cNvSpPr/>
          <p:nvPr/>
        </p:nvSpPr>
        <p:spPr>
          <a:xfrm>
            <a:off x="6705520" y="2731539"/>
            <a:ext cx="2286000" cy="4167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latin typeface="+mn-ea"/>
              </a:rPr>
              <a:t>リクエスト行</a:t>
            </a:r>
            <a:endParaRPr kumimoji="1" lang="ja-JP" altLang="en-US" sz="2400" dirty="0">
              <a:solidFill>
                <a:schemeClr val="tx1"/>
              </a:solidFill>
              <a:latin typeface="+mn-ea"/>
            </a:endParaRPr>
          </a:p>
        </p:txBody>
      </p:sp>
      <p:sp>
        <p:nvSpPr>
          <p:cNvPr id="10" name="右中かっこ 9"/>
          <p:cNvSpPr/>
          <p:nvPr/>
        </p:nvSpPr>
        <p:spPr>
          <a:xfrm>
            <a:off x="6099880" y="2837525"/>
            <a:ext cx="409576" cy="230996"/>
          </a:xfrm>
          <a:prstGeom prst="rightBrace">
            <a:avLst>
              <a:gd name="adj1" fmla="val 8333"/>
              <a:gd name="adj2" fmla="val 41815"/>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 name="正方形/長方形 12"/>
          <p:cNvSpPr/>
          <p:nvPr/>
        </p:nvSpPr>
        <p:spPr>
          <a:xfrm>
            <a:off x="6673822" y="4070018"/>
            <a:ext cx="2286000" cy="44235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tx1"/>
                </a:solidFill>
                <a:latin typeface="+mj-ea"/>
                <a:ea typeface="+mj-ea"/>
              </a:rPr>
              <a:t>ヘッダー</a:t>
            </a:r>
            <a:endParaRPr kumimoji="1" lang="ja-JP" altLang="en-US" sz="2400" dirty="0">
              <a:solidFill>
                <a:schemeClr val="tx1"/>
              </a:solidFill>
              <a:latin typeface="+mj-ea"/>
              <a:ea typeface="+mj-ea"/>
            </a:endParaRPr>
          </a:p>
        </p:txBody>
      </p:sp>
      <p:sp>
        <p:nvSpPr>
          <p:cNvPr id="14" name="右中かっこ 13"/>
          <p:cNvSpPr/>
          <p:nvPr/>
        </p:nvSpPr>
        <p:spPr>
          <a:xfrm>
            <a:off x="6088767" y="3101837"/>
            <a:ext cx="409576" cy="2316357"/>
          </a:xfrm>
          <a:prstGeom prst="rightBrace">
            <a:avLst>
              <a:gd name="adj1" fmla="val 43217"/>
              <a:gd name="adj2" fmla="val 51618"/>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6" name="右中かっこ 15"/>
          <p:cNvSpPr/>
          <p:nvPr/>
        </p:nvSpPr>
        <p:spPr>
          <a:xfrm>
            <a:off x="6119103" y="5423483"/>
            <a:ext cx="409576" cy="353350"/>
          </a:xfrm>
          <a:prstGeom prst="rightBrace">
            <a:avLst>
              <a:gd name="adj1" fmla="val 8333"/>
              <a:gd name="adj2" fmla="val 41815"/>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8" name="正方形/長方形 17"/>
          <p:cNvSpPr/>
          <p:nvPr/>
        </p:nvSpPr>
        <p:spPr>
          <a:xfrm>
            <a:off x="6698368" y="5331888"/>
            <a:ext cx="2286000" cy="4167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latin typeface="+mn-ea"/>
              </a:rPr>
              <a:t>空白行</a:t>
            </a:r>
            <a:endParaRPr kumimoji="1" lang="ja-JP" altLang="en-US" sz="2400" dirty="0">
              <a:solidFill>
                <a:schemeClr val="tx1"/>
              </a:solidFill>
              <a:latin typeface="+mn-ea"/>
            </a:endParaRPr>
          </a:p>
        </p:txBody>
      </p:sp>
      <p:sp>
        <p:nvSpPr>
          <p:cNvPr id="19" name="右中かっこ 18"/>
          <p:cNvSpPr/>
          <p:nvPr/>
        </p:nvSpPr>
        <p:spPr>
          <a:xfrm>
            <a:off x="6140705" y="5787750"/>
            <a:ext cx="397509" cy="258538"/>
          </a:xfrm>
          <a:prstGeom prst="rightBrace">
            <a:avLst>
              <a:gd name="adj1" fmla="val 20908"/>
              <a:gd name="adj2" fmla="val 41815"/>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0" name="正方形/長方形 19"/>
          <p:cNvSpPr/>
          <p:nvPr/>
        </p:nvSpPr>
        <p:spPr>
          <a:xfrm>
            <a:off x="6705520" y="5818527"/>
            <a:ext cx="2286000" cy="416733"/>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tx1"/>
                </a:solidFill>
                <a:latin typeface="+mj-ea"/>
                <a:ea typeface="+mj-ea"/>
              </a:rPr>
              <a:t>ボディ</a:t>
            </a:r>
            <a:endParaRPr kumimoji="1" lang="ja-JP" altLang="en-US" sz="2400" dirty="0">
              <a:solidFill>
                <a:schemeClr val="tx1"/>
              </a:solidFill>
              <a:latin typeface="+mj-ea"/>
              <a:ea typeface="+mj-ea"/>
            </a:endParaRPr>
          </a:p>
        </p:txBody>
      </p:sp>
      <p:sp>
        <p:nvSpPr>
          <p:cNvPr id="12" name="正方形/長方形 11"/>
          <p:cNvSpPr/>
          <p:nvPr/>
        </p:nvSpPr>
        <p:spPr>
          <a:xfrm>
            <a:off x="237194" y="2777974"/>
            <a:ext cx="503078" cy="323864"/>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四角形吹き出し 14"/>
          <p:cNvSpPr/>
          <p:nvPr/>
        </p:nvSpPr>
        <p:spPr>
          <a:xfrm>
            <a:off x="235390" y="2235573"/>
            <a:ext cx="1252537" cy="453544"/>
          </a:xfrm>
          <a:prstGeom prst="wedgeRectCallout">
            <a:avLst>
              <a:gd name="adj1" fmla="val -40256"/>
              <a:gd name="adj2" fmla="val 73598"/>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800" dirty="0" smtClean="0">
                <a:solidFill>
                  <a:schemeClr val="tx1"/>
                </a:solidFill>
                <a:latin typeface="+mj-ea"/>
                <a:ea typeface="+mj-ea"/>
              </a:rPr>
              <a:t>メソッド</a:t>
            </a:r>
            <a:endParaRPr kumimoji="1" lang="ja-JP" altLang="en-US" sz="2800" dirty="0">
              <a:solidFill>
                <a:schemeClr val="tx1"/>
              </a:solidFill>
              <a:latin typeface="+mj-ea"/>
              <a:ea typeface="+mj-ea"/>
            </a:endParaRPr>
          </a:p>
        </p:txBody>
      </p:sp>
      <p:sp>
        <p:nvSpPr>
          <p:cNvPr id="23" name="四角形吹き出し 22"/>
          <p:cNvSpPr/>
          <p:nvPr/>
        </p:nvSpPr>
        <p:spPr>
          <a:xfrm>
            <a:off x="1589020" y="2243561"/>
            <a:ext cx="2362199" cy="453544"/>
          </a:xfrm>
          <a:prstGeom prst="wedgeRectCallout">
            <a:avLst>
              <a:gd name="adj1" fmla="val -37879"/>
              <a:gd name="adj2" fmla="val 84696"/>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tx1"/>
                </a:solidFill>
                <a:latin typeface="+mn-ea"/>
              </a:rPr>
              <a:t>リクエストの対象</a:t>
            </a:r>
            <a:endParaRPr kumimoji="1" lang="ja-JP" altLang="en-US" sz="2400" dirty="0">
              <a:solidFill>
                <a:schemeClr val="tx1"/>
              </a:solidFill>
              <a:latin typeface="+mn-ea"/>
            </a:endParaRPr>
          </a:p>
        </p:txBody>
      </p:sp>
      <p:sp>
        <p:nvSpPr>
          <p:cNvPr id="24" name="四角形吹き出し 23"/>
          <p:cNvSpPr/>
          <p:nvPr/>
        </p:nvSpPr>
        <p:spPr>
          <a:xfrm>
            <a:off x="4221868" y="2243561"/>
            <a:ext cx="2476500" cy="453544"/>
          </a:xfrm>
          <a:prstGeom prst="wedgeRectCallout">
            <a:avLst>
              <a:gd name="adj1" fmla="val -75647"/>
              <a:gd name="adj2" fmla="val 110305"/>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dirty="0" smtClean="0">
                <a:solidFill>
                  <a:schemeClr val="tx1"/>
                </a:solidFill>
                <a:latin typeface="+mj-ea"/>
                <a:ea typeface="+mj-ea"/>
              </a:rPr>
              <a:t>HTTP</a:t>
            </a:r>
            <a:r>
              <a:rPr lang="ja-JP" altLang="en-US" sz="2000" dirty="0" smtClean="0">
                <a:solidFill>
                  <a:schemeClr val="tx1"/>
                </a:solidFill>
                <a:latin typeface="+mj-ea"/>
                <a:ea typeface="+mj-ea"/>
              </a:rPr>
              <a:t>のバージョン</a:t>
            </a:r>
            <a:endParaRPr lang="en-US" altLang="ja-JP" sz="2000" dirty="0" smtClean="0">
              <a:solidFill>
                <a:schemeClr val="tx1"/>
              </a:solidFill>
              <a:latin typeface="+mj-ea"/>
              <a:ea typeface="+mj-ea"/>
            </a:endParaRPr>
          </a:p>
        </p:txBody>
      </p:sp>
      <p:sp>
        <p:nvSpPr>
          <p:cNvPr id="25" name="正方形/長方形 24"/>
          <p:cNvSpPr/>
          <p:nvPr/>
        </p:nvSpPr>
        <p:spPr>
          <a:xfrm>
            <a:off x="740272" y="2777974"/>
            <a:ext cx="2127280" cy="323864"/>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2852894" y="2780829"/>
            <a:ext cx="892505" cy="323864"/>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四角形吹き出し 27"/>
          <p:cNvSpPr/>
          <p:nvPr/>
        </p:nvSpPr>
        <p:spPr>
          <a:xfrm>
            <a:off x="1889853" y="4859756"/>
            <a:ext cx="3370777" cy="358295"/>
          </a:xfrm>
          <a:prstGeom prst="wedgeRectCallout">
            <a:avLst>
              <a:gd name="adj1" fmla="val -31755"/>
              <a:gd name="adj2" fmla="val 191914"/>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a:solidFill>
                  <a:schemeClr val="tx1"/>
                </a:solidFill>
                <a:latin typeface="+mn-ea"/>
              </a:rPr>
              <a:t>画面</a:t>
            </a:r>
            <a:r>
              <a:rPr lang="ja-JP" altLang="en-US" sz="2400" dirty="0" smtClean="0">
                <a:solidFill>
                  <a:schemeClr val="tx1"/>
                </a:solidFill>
                <a:latin typeface="+mn-ea"/>
              </a:rPr>
              <a:t>での入力内容</a:t>
            </a:r>
            <a:endParaRPr lang="en-US" altLang="ja-JP" sz="2400" dirty="0" smtClean="0">
              <a:solidFill>
                <a:schemeClr val="tx1"/>
              </a:solidFill>
              <a:latin typeface="+mn-ea"/>
            </a:endParaRPr>
          </a:p>
        </p:txBody>
      </p:sp>
    </p:spTree>
    <p:extLst>
      <p:ext uri="{BB962C8B-B14F-4D97-AF65-F5344CB8AC3E}">
        <p14:creationId xmlns:p14="http://schemas.microsoft.com/office/powerpoint/2010/main" val="348317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リクエスト</a:t>
            </a:r>
          </a:p>
        </p:txBody>
      </p:sp>
      <p:sp>
        <p:nvSpPr>
          <p:cNvPr id="3075" name="コンテンツ プレースホルダ 2"/>
          <p:cNvSpPr>
            <a:spLocks noGrp="1"/>
          </p:cNvSpPr>
          <p:nvPr>
            <p:ph idx="1"/>
          </p:nvPr>
        </p:nvSpPr>
        <p:spPr>
          <a:xfrm>
            <a:off x="363538" y="1499067"/>
            <a:ext cx="7802562" cy="3591605"/>
          </a:xfrm>
        </p:spPr>
        <p:txBody>
          <a:bodyPr/>
          <a:lstStyle/>
          <a:p>
            <a:pPr eaLnBrk="1" hangingPunct="1"/>
            <a:r>
              <a:rPr lang="ja-JP" altLang="en-US" sz="4000" dirty="0">
                <a:latin typeface="+mn-ea"/>
              </a:rPr>
              <a:t>普通</a:t>
            </a:r>
            <a:r>
              <a:rPr lang="ja-JP" altLang="en-US" sz="4000" dirty="0" smtClean="0">
                <a:latin typeface="+mn-ea"/>
              </a:rPr>
              <a:t>は見る事ができない</a:t>
            </a:r>
            <a:endParaRPr lang="en-US" altLang="ja-JP" sz="4000" dirty="0" smtClean="0">
              <a:latin typeface="+mn-ea"/>
            </a:endParaRPr>
          </a:p>
          <a:p>
            <a:pPr marL="0" indent="0" eaLnBrk="1" hangingPunct="1">
              <a:buNone/>
            </a:pPr>
            <a:endParaRPr lang="en-US" altLang="ja-JP" sz="4000" dirty="0">
              <a:latin typeface="+mn-ea"/>
            </a:endParaRPr>
          </a:p>
          <a:p>
            <a:pPr eaLnBrk="1" hangingPunct="1"/>
            <a:r>
              <a:rPr lang="ja-JP" altLang="en-US" sz="4000" dirty="0" smtClean="0">
                <a:latin typeface="+mn-ea"/>
              </a:rPr>
              <a:t>プロキシツールを使うと見れる！</a:t>
            </a:r>
          </a:p>
        </p:txBody>
      </p:sp>
    </p:spTree>
    <p:extLst>
      <p:ext uri="{BB962C8B-B14F-4D97-AF65-F5344CB8AC3E}">
        <p14:creationId xmlns:p14="http://schemas.microsoft.com/office/powerpoint/2010/main" val="110508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リクエスト</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578879" y="1473200"/>
            <a:ext cx="7802562" cy="4600695"/>
          </a:xfrm>
        </p:spPr>
        <p:txBody>
          <a:bodyPr/>
          <a:lstStyle/>
          <a:p>
            <a:pPr eaLnBrk="1" hangingPunct="1"/>
            <a:endParaRPr lang="en-US" altLang="ja-JP" sz="2500" dirty="0" smtClean="0"/>
          </a:p>
          <a:p>
            <a:pPr eaLnBrk="1" hangingPunct="1"/>
            <a:endParaRPr lang="en-US" altLang="ja-JP" sz="2000" dirty="0"/>
          </a:p>
          <a:p>
            <a:pPr eaLnBrk="1" hangingPunct="1"/>
            <a:r>
              <a:rPr lang="en-US" altLang="ja-JP" sz="4800" dirty="0" smtClean="0">
                <a:latin typeface="+mj-ea"/>
                <a:ea typeface="+mj-ea"/>
              </a:rPr>
              <a:t>Burp Suite</a:t>
            </a:r>
          </a:p>
          <a:p>
            <a:pPr eaLnBrk="1" hangingPunct="1"/>
            <a:endParaRPr lang="en-US" altLang="ja-JP" sz="2000" dirty="0">
              <a:latin typeface="HGP創英角ｺﾞｼｯｸUB" panose="020B0900000000000000" pitchFamily="50" charset="-128"/>
              <a:ea typeface="HGP創英角ｺﾞｼｯｸUB" panose="020B0900000000000000" pitchFamily="50" charset="-128"/>
            </a:endParaRPr>
          </a:p>
          <a:p>
            <a:pPr eaLnBrk="1" hangingPunct="1"/>
            <a:r>
              <a:rPr lang="en-US" altLang="ja-JP" sz="4800" dirty="0" smtClean="0">
                <a:latin typeface="+mn-ea"/>
              </a:rPr>
              <a:t>OWASP ZAP</a:t>
            </a:r>
          </a:p>
          <a:p>
            <a:pPr eaLnBrk="1" hangingPunct="1"/>
            <a:endParaRPr lang="en-US" altLang="ja-JP" sz="2000" dirty="0">
              <a:latin typeface="HGP創英角ｺﾞｼｯｸUB" panose="020B0900000000000000" pitchFamily="50" charset="-128"/>
              <a:ea typeface="HGP創英角ｺﾞｼｯｸUB" panose="020B0900000000000000" pitchFamily="50" charset="-128"/>
            </a:endParaRPr>
          </a:p>
          <a:p>
            <a:pPr eaLnBrk="1" hangingPunct="1"/>
            <a:r>
              <a:rPr lang="en-US" altLang="ja-JP" sz="4800" dirty="0" smtClean="0">
                <a:latin typeface="+mj-ea"/>
                <a:ea typeface="+mj-ea"/>
              </a:rPr>
              <a:t>Fiddler</a:t>
            </a:r>
          </a:p>
          <a:p>
            <a:pPr eaLnBrk="1" hangingPunct="1"/>
            <a:endParaRPr lang="en-US" altLang="ja-JP" dirty="0" smtClean="0"/>
          </a:p>
          <a:p>
            <a:pPr eaLnBrk="1" hangingPunct="1"/>
            <a:endParaRPr lang="ja-JP" altLang="en-US" sz="2500" dirty="0" smtClean="0"/>
          </a:p>
        </p:txBody>
      </p:sp>
      <p:sp>
        <p:nvSpPr>
          <p:cNvPr id="4" name="テキスト ボックス 3"/>
          <p:cNvSpPr txBox="1"/>
          <p:nvPr/>
        </p:nvSpPr>
        <p:spPr>
          <a:xfrm>
            <a:off x="753035" y="1328738"/>
            <a:ext cx="6911789" cy="1077218"/>
          </a:xfrm>
          <a:prstGeom prst="rect">
            <a:avLst/>
          </a:prstGeom>
          <a:noFill/>
        </p:spPr>
        <p:txBody>
          <a:bodyPr wrap="square" rtlCol="0">
            <a:spAutoFit/>
          </a:bodyPr>
          <a:lstStyle/>
          <a:p>
            <a:endParaRPr kumimoji="1" lang="en-US" altLang="ja-JP" sz="3200" dirty="0" smtClean="0"/>
          </a:p>
          <a:p>
            <a:endParaRPr kumimoji="1" lang="ja-JP" altLang="en-US" sz="3200" dirty="0"/>
          </a:p>
        </p:txBody>
      </p:sp>
      <p:sp>
        <p:nvSpPr>
          <p:cNvPr id="17" name="額縁 16"/>
          <p:cNvSpPr/>
          <p:nvPr/>
        </p:nvSpPr>
        <p:spPr>
          <a:xfrm>
            <a:off x="692150" y="1087794"/>
            <a:ext cx="7900987" cy="766415"/>
          </a:xfrm>
          <a:prstGeom prst="bevel">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600" dirty="0" smtClean="0">
                <a:solidFill>
                  <a:schemeClr val="tx1"/>
                </a:solidFill>
                <a:latin typeface="+mn-ea"/>
              </a:rPr>
              <a:t>プロキシツールの種類</a:t>
            </a:r>
            <a:endParaRPr kumimoji="1" lang="ja-JP" altLang="en-US" sz="3600" dirty="0">
              <a:solidFill>
                <a:schemeClr val="tx1"/>
              </a:solidFill>
              <a:latin typeface="+mn-ea"/>
            </a:endParaRPr>
          </a:p>
        </p:txBody>
      </p:sp>
      <p:pic>
        <p:nvPicPr>
          <p:cNvPr id="2" name="図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27161" y="2239615"/>
            <a:ext cx="1055289" cy="1055289"/>
          </a:xfrm>
          <a:prstGeom prst="rect">
            <a:avLst/>
          </a:prstGeom>
        </p:spPr>
      </p:pic>
      <p:pic>
        <p:nvPicPr>
          <p:cNvPr id="3" name="図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81782" y="3537287"/>
            <a:ext cx="1130703" cy="1130703"/>
          </a:xfrm>
          <a:prstGeom prst="rect">
            <a:avLst/>
          </a:prstGeom>
        </p:spPr>
      </p:pic>
      <p:pic>
        <p:nvPicPr>
          <p:cNvPr id="6" name="図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38755" y="5021669"/>
            <a:ext cx="1126654" cy="1126654"/>
          </a:xfrm>
          <a:prstGeom prst="rect">
            <a:avLst/>
          </a:prstGeom>
        </p:spPr>
      </p:pic>
      <p:sp>
        <p:nvSpPr>
          <p:cNvPr id="5" name="角丸四角形吹き出し 4"/>
          <p:cNvSpPr/>
          <p:nvPr/>
        </p:nvSpPr>
        <p:spPr>
          <a:xfrm>
            <a:off x="6929305" y="2313882"/>
            <a:ext cx="1761688" cy="1073096"/>
          </a:xfrm>
          <a:prstGeom prst="wedgeRoundRectCallout">
            <a:avLst>
              <a:gd name="adj1" fmla="val -74642"/>
              <a:gd name="adj2" fmla="val -1185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今回使ってるのはこれ！</a:t>
            </a:r>
            <a:endParaRPr kumimoji="1" lang="ja-JP" altLang="en-US" dirty="0"/>
          </a:p>
        </p:txBody>
      </p:sp>
    </p:spTree>
    <p:extLst>
      <p:ext uri="{BB962C8B-B14F-4D97-AF65-F5344CB8AC3E}">
        <p14:creationId xmlns:p14="http://schemas.microsoft.com/office/powerpoint/2010/main" val="154199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リクエスト</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eaLnBrk="1" hangingPunct="1"/>
            <a:endParaRPr lang="en-US" altLang="ja-JP" sz="2500" dirty="0" smtClean="0"/>
          </a:p>
          <a:p>
            <a:pPr eaLnBrk="1" hangingPunct="1"/>
            <a:endParaRPr lang="en-US" altLang="ja-JP" sz="2500" dirty="0"/>
          </a:p>
          <a:p>
            <a:pPr eaLnBrk="1" hangingPunct="1"/>
            <a:endParaRPr lang="en-US" altLang="ja-JP" sz="2500" dirty="0" smtClean="0"/>
          </a:p>
          <a:p>
            <a:pPr eaLnBrk="1" hangingPunct="1"/>
            <a:endParaRPr lang="en-US" altLang="ja-JP" dirty="0" smtClean="0"/>
          </a:p>
          <a:p>
            <a:pPr eaLnBrk="1" hangingPunct="1"/>
            <a:endParaRPr lang="ja-JP" altLang="en-US" sz="2500" dirty="0" smtClean="0"/>
          </a:p>
        </p:txBody>
      </p:sp>
      <p:pic>
        <p:nvPicPr>
          <p:cNvPr id="2" name="図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538" y="2942550"/>
            <a:ext cx="1787991" cy="1743409"/>
          </a:xfrm>
          <a:prstGeom prst="rect">
            <a:avLst/>
          </a:prstGeom>
        </p:spPr>
      </p:pic>
      <p:pic>
        <p:nvPicPr>
          <p:cNvPr id="3" name="図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20118" y="2509490"/>
            <a:ext cx="2273020" cy="2685048"/>
          </a:xfrm>
          <a:prstGeom prst="rect">
            <a:avLst/>
          </a:prstGeom>
        </p:spPr>
      </p:pic>
      <p:sp>
        <p:nvSpPr>
          <p:cNvPr id="8" name="右矢印 7"/>
          <p:cNvSpPr/>
          <p:nvPr/>
        </p:nvSpPr>
        <p:spPr>
          <a:xfrm>
            <a:off x="2554941" y="3272699"/>
            <a:ext cx="3765177" cy="3116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左矢印 8"/>
          <p:cNvSpPr/>
          <p:nvPr/>
        </p:nvSpPr>
        <p:spPr>
          <a:xfrm>
            <a:off x="2477527" y="4423399"/>
            <a:ext cx="3842591" cy="578907"/>
          </a:xfrm>
          <a:prstGeom prst="lef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額縁 5"/>
          <p:cNvSpPr/>
          <p:nvPr/>
        </p:nvSpPr>
        <p:spPr>
          <a:xfrm>
            <a:off x="753035" y="1200488"/>
            <a:ext cx="7689290" cy="766415"/>
          </a:xfrm>
          <a:prstGeom prst="bevel">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600" dirty="0" smtClean="0">
                <a:solidFill>
                  <a:schemeClr val="tx1"/>
                </a:solidFill>
                <a:latin typeface="+mn-ea"/>
              </a:rPr>
              <a:t>通常のページ表示方法</a:t>
            </a:r>
            <a:endParaRPr kumimoji="1" lang="ja-JP" altLang="en-US" sz="3600" dirty="0">
              <a:solidFill>
                <a:schemeClr val="tx1"/>
              </a:solidFill>
              <a:latin typeface="+mn-ea"/>
            </a:endParaRPr>
          </a:p>
        </p:txBody>
      </p:sp>
      <p:sp>
        <p:nvSpPr>
          <p:cNvPr id="7" name="テキスト ボックス 6"/>
          <p:cNvSpPr txBox="1"/>
          <p:nvPr/>
        </p:nvSpPr>
        <p:spPr>
          <a:xfrm>
            <a:off x="471826" y="5456148"/>
            <a:ext cx="2554941" cy="954107"/>
          </a:xfrm>
          <a:prstGeom prst="rect">
            <a:avLst/>
          </a:prstGeom>
          <a:noFill/>
        </p:spPr>
        <p:txBody>
          <a:bodyPr wrap="square" rtlCol="0">
            <a:spAutoFit/>
          </a:bodyPr>
          <a:lstStyle/>
          <a:p>
            <a:r>
              <a:rPr kumimoji="1" lang="ja-JP" altLang="en-US" sz="2800" b="1" dirty="0" smtClean="0"/>
              <a:t>クライアント</a:t>
            </a:r>
            <a:endParaRPr kumimoji="1" lang="en-US" altLang="ja-JP" sz="2800" b="1" dirty="0" smtClean="0"/>
          </a:p>
          <a:p>
            <a:r>
              <a:rPr lang="ja-JP" altLang="en-US" sz="2800" b="1" dirty="0" smtClean="0"/>
              <a:t>（みなさん）</a:t>
            </a:r>
            <a:endParaRPr kumimoji="1" lang="ja-JP" altLang="en-US" sz="2800" b="1" dirty="0"/>
          </a:p>
        </p:txBody>
      </p:sp>
      <p:sp>
        <p:nvSpPr>
          <p:cNvPr id="10" name="テキスト ボックス 9"/>
          <p:cNvSpPr txBox="1"/>
          <p:nvPr/>
        </p:nvSpPr>
        <p:spPr>
          <a:xfrm>
            <a:off x="6400986" y="5322788"/>
            <a:ext cx="2469870" cy="1384995"/>
          </a:xfrm>
          <a:prstGeom prst="rect">
            <a:avLst/>
          </a:prstGeom>
          <a:noFill/>
        </p:spPr>
        <p:txBody>
          <a:bodyPr wrap="square" rtlCol="0">
            <a:spAutoFit/>
          </a:bodyPr>
          <a:lstStyle/>
          <a:p>
            <a:r>
              <a:rPr kumimoji="1" lang="en-US" altLang="ja-JP" sz="2800" b="1" dirty="0" smtClean="0"/>
              <a:t>Web</a:t>
            </a:r>
            <a:r>
              <a:rPr kumimoji="1" lang="ja-JP" altLang="en-US" sz="2800" b="1" dirty="0" smtClean="0"/>
              <a:t>サーバー</a:t>
            </a:r>
            <a:endParaRPr kumimoji="1" lang="en-US" altLang="ja-JP" sz="2800" b="1" dirty="0" smtClean="0"/>
          </a:p>
          <a:p>
            <a:r>
              <a:rPr lang="ja-JP" altLang="en-US" sz="2800" b="1" dirty="0" smtClean="0"/>
              <a:t>（ページおいておく場所）</a:t>
            </a:r>
            <a:endParaRPr kumimoji="1" lang="ja-JP" altLang="en-US" sz="2800" b="1" dirty="0"/>
          </a:p>
        </p:txBody>
      </p:sp>
      <p:sp>
        <p:nvSpPr>
          <p:cNvPr id="12" name="テキスト ボックス 11"/>
          <p:cNvSpPr txBox="1"/>
          <p:nvPr/>
        </p:nvSpPr>
        <p:spPr>
          <a:xfrm>
            <a:off x="3111126" y="2730112"/>
            <a:ext cx="4345502" cy="523220"/>
          </a:xfrm>
          <a:prstGeom prst="rect">
            <a:avLst/>
          </a:prstGeom>
          <a:noFill/>
        </p:spPr>
        <p:txBody>
          <a:bodyPr wrap="square" rtlCol="0">
            <a:spAutoFit/>
          </a:bodyPr>
          <a:lstStyle/>
          <a:p>
            <a:r>
              <a:rPr kumimoji="1" lang="ja-JP" altLang="en-US" sz="2800" b="1" dirty="0" smtClean="0">
                <a:latin typeface="+mj-ea"/>
                <a:ea typeface="+mj-ea"/>
              </a:rPr>
              <a:t>①リクエスト送信</a:t>
            </a:r>
            <a:endParaRPr kumimoji="1" lang="ja-JP" altLang="en-US" sz="2800" b="1" dirty="0">
              <a:latin typeface="+mj-ea"/>
              <a:ea typeface="+mj-ea"/>
            </a:endParaRPr>
          </a:p>
        </p:txBody>
      </p:sp>
      <p:sp>
        <p:nvSpPr>
          <p:cNvPr id="14" name="テキスト ボックス 13"/>
          <p:cNvSpPr txBox="1"/>
          <p:nvPr/>
        </p:nvSpPr>
        <p:spPr>
          <a:xfrm>
            <a:off x="3111126" y="5194538"/>
            <a:ext cx="3012142" cy="523220"/>
          </a:xfrm>
          <a:prstGeom prst="rect">
            <a:avLst/>
          </a:prstGeom>
          <a:noFill/>
        </p:spPr>
        <p:txBody>
          <a:bodyPr wrap="square" rtlCol="0">
            <a:spAutoFit/>
          </a:bodyPr>
          <a:lstStyle/>
          <a:p>
            <a:r>
              <a:rPr kumimoji="1" lang="ja-JP" altLang="en-US" sz="2800" b="1" dirty="0" smtClean="0"/>
              <a:t>②レスポンス送信</a:t>
            </a:r>
            <a:endParaRPr kumimoji="1" lang="ja-JP" altLang="en-US" sz="2800" b="1" dirty="0"/>
          </a:p>
        </p:txBody>
      </p:sp>
    </p:spTree>
    <p:extLst>
      <p:ext uri="{BB962C8B-B14F-4D97-AF65-F5344CB8AC3E}">
        <p14:creationId xmlns:p14="http://schemas.microsoft.com/office/powerpoint/2010/main" val="740307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リクエスト</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578879" y="1473200"/>
            <a:ext cx="7802562" cy="5016500"/>
          </a:xfrm>
        </p:spPr>
        <p:txBody>
          <a:bodyPr/>
          <a:lstStyle/>
          <a:p>
            <a:pPr eaLnBrk="1" hangingPunct="1"/>
            <a:endParaRPr lang="en-US" altLang="ja-JP" sz="2500" dirty="0" smtClean="0"/>
          </a:p>
          <a:p>
            <a:pPr eaLnBrk="1" hangingPunct="1"/>
            <a:endParaRPr lang="en-US" altLang="ja-JP" sz="2500" dirty="0"/>
          </a:p>
          <a:p>
            <a:pPr eaLnBrk="1" hangingPunct="1"/>
            <a:endParaRPr lang="en-US" altLang="ja-JP" sz="2500" dirty="0" smtClean="0"/>
          </a:p>
          <a:p>
            <a:pPr eaLnBrk="1" hangingPunct="1"/>
            <a:endParaRPr lang="en-US" altLang="ja-JP" dirty="0" smtClean="0"/>
          </a:p>
          <a:p>
            <a:pPr eaLnBrk="1" hangingPunct="1"/>
            <a:endParaRPr lang="ja-JP" altLang="en-US" sz="2500" dirty="0" smtClean="0"/>
          </a:p>
        </p:txBody>
      </p:sp>
      <p:pic>
        <p:nvPicPr>
          <p:cNvPr id="2" name="図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2498" y="4322833"/>
            <a:ext cx="1787991" cy="1743409"/>
          </a:xfrm>
          <a:prstGeom prst="rect">
            <a:avLst/>
          </a:prstGeom>
        </p:spPr>
      </p:pic>
      <p:pic>
        <p:nvPicPr>
          <p:cNvPr id="3" name="図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41178" y="3787152"/>
            <a:ext cx="1754558" cy="2072605"/>
          </a:xfrm>
          <a:prstGeom prst="rect">
            <a:avLst/>
          </a:prstGeom>
        </p:spPr>
      </p:pic>
      <p:sp>
        <p:nvSpPr>
          <p:cNvPr id="4" name="テキスト ボックス 3"/>
          <p:cNvSpPr txBox="1"/>
          <p:nvPr/>
        </p:nvSpPr>
        <p:spPr>
          <a:xfrm>
            <a:off x="753035" y="1328738"/>
            <a:ext cx="6911789" cy="1077218"/>
          </a:xfrm>
          <a:prstGeom prst="rect">
            <a:avLst/>
          </a:prstGeom>
          <a:noFill/>
        </p:spPr>
        <p:txBody>
          <a:bodyPr wrap="square" rtlCol="0">
            <a:spAutoFit/>
          </a:bodyPr>
          <a:lstStyle/>
          <a:p>
            <a:endParaRPr kumimoji="1" lang="en-US" altLang="ja-JP" sz="3200" dirty="0" smtClean="0"/>
          </a:p>
          <a:p>
            <a:endParaRPr kumimoji="1" lang="ja-JP" altLang="en-US" sz="3200" dirty="0"/>
          </a:p>
        </p:txBody>
      </p:sp>
      <p:sp>
        <p:nvSpPr>
          <p:cNvPr id="8" name="右矢印 7"/>
          <p:cNvSpPr/>
          <p:nvPr/>
        </p:nvSpPr>
        <p:spPr>
          <a:xfrm rot="19117234">
            <a:off x="2123737" y="3923440"/>
            <a:ext cx="1561403" cy="2868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左矢印 8"/>
          <p:cNvSpPr/>
          <p:nvPr/>
        </p:nvSpPr>
        <p:spPr>
          <a:xfrm rot="19101412">
            <a:off x="2393521" y="4108589"/>
            <a:ext cx="1532202" cy="443262"/>
          </a:xfrm>
          <a:prstGeom prst="lef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直方体 5"/>
          <p:cNvSpPr/>
          <p:nvPr/>
        </p:nvSpPr>
        <p:spPr>
          <a:xfrm>
            <a:off x="3819776" y="2662117"/>
            <a:ext cx="2094551" cy="955205"/>
          </a:xfrm>
          <a:prstGeom prst="cube">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solidFill>
                  <a:schemeClr val="tx1"/>
                </a:solidFill>
              </a:rPr>
              <a:t>プロキシ</a:t>
            </a:r>
            <a:r>
              <a:rPr lang="ja-JP" altLang="en-US" dirty="0" smtClean="0">
                <a:solidFill>
                  <a:schemeClr val="tx1"/>
                </a:solidFill>
              </a:rPr>
              <a:t>ツール</a:t>
            </a:r>
            <a:endParaRPr kumimoji="1" lang="ja-JP" altLang="en-US" dirty="0">
              <a:solidFill>
                <a:schemeClr val="tx1"/>
              </a:solidFill>
            </a:endParaRPr>
          </a:p>
        </p:txBody>
      </p:sp>
      <p:cxnSp>
        <p:nvCxnSpPr>
          <p:cNvPr id="10" name="直線コネクタ 9"/>
          <p:cNvCxnSpPr/>
          <p:nvPr/>
        </p:nvCxnSpPr>
        <p:spPr>
          <a:xfrm>
            <a:off x="2223827" y="4975412"/>
            <a:ext cx="4723936"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4" name="直線コネクタ 13"/>
          <p:cNvCxnSpPr/>
          <p:nvPr/>
        </p:nvCxnSpPr>
        <p:spPr>
          <a:xfrm>
            <a:off x="2259106" y="5531224"/>
            <a:ext cx="4723936"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5" name="左矢印 14"/>
          <p:cNvSpPr/>
          <p:nvPr/>
        </p:nvSpPr>
        <p:spPr>
          <a:xfrm rot="2341305">
            <a:off x="5507878" y="4131335"/>
            <a:ext cx="1389872" cy="401373"/>
          </a:xfrm>
          <a:prstGeom prst="lef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2325030">
            <a:off x="5979994" y="3805625"/>
            <a:ext cx="1186740" cy="32868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額縁 16"/>
          <p:cNvSpPr/>
          <p:nvPr/>
        </p:nvSpPr>
        <p:spPr>
          <a:xfrm>
            <a:off x="692150" y="1087794"/>
            <a:ext cx="7900987" cy="766415"/>
          </a:xfrm>
          <a:prstGeom prst="bevel">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600" dirty="0" smtClean="0">
                <a:solidFill>
                  <a:schemeClr val="tx1"/>
                </a:solidFill>
                <a:latin typeface="+mj-ea"/>
                <a:ea typeface="+mj-ea"/>
              </a:rPr>
              <a:t>プロキシツールを</a:t>
            </a:r>
            <a:r>
              <a:rPr lang="ja-JP" altLang="en-US" sz="3600" dirty="0">
                <a:solidFill>
                  <a:schemeClr val="tx1"/>
                </a:solidFill>
                <a:latin typeface="+mj-ea"/>
                <a:ea typeface="+mj-ea"/>
              </a:rPr>
              <a:t>介</a:t>
            </a:r>
            <a:r>
              <a:rPr lang="ja-JP" altLang="en-US" sz="3600" dirty="0" smtClean="0">
                <a:solidFill>
                  <a:schemeClr val="tx1"/>
                </a:solidFill>
                <a:latin typeface="+mj-ea"/>
                <a:ea typeface="+mj-ea"/>
              </a:rPr>
              <a:t>した</a:t>
            </a:r>
            <a:r>
              <a:rPr kumimoji="1" lang="ja-JP" altLang="en-US" sz="3600" dirty="0" smtClean="0">
                <a:solidFill>
                  <a:schemeClr val="tx1"/>
                </a:solidFill>
                <a:latin typeface="+mj-ea"/>
                <a:ea typeface="+mj-ea"/>
              </a:rPr>
              <a:t>リクエスト方法</a:t>
            </a:r>
            <a:endParaRPr kumimoji="1" lang="ja-JP" altLang="en-US" sz="3600" dirty="0">
              <a:solidFill>
                <a:schemeClr val="tx1"/>
              </a:solidFill>
              <a:latin typeface="+mj-ea"/>
              <a:ea typeface="+mj-ea"/>
            </a:endParaRPr>
          </a:p>
        </p:txBody>
      </p:sp>
      <p:sp>
        <p:nvSpPr>
          <p:cNvPr id="11" name="テキスト ボックス 10"/>
          <p:cNvSpPr txBox="1"/>
          <p:nvPr/>
        </p:nvSpPr>
        <p:spPr>
          <a:xfrm>
            <a:off x="578879" y="6066242"/>
            <a:ext cx="1680227" cy="461665"/>
          </a:xfrm>
          <a:prstGeom prst="rect">
            <a:avLst/>
          </a:prstGeom>
          <a:noFill/>
        </p:spPr>
        <p:txBody>
          <a:bodyPr wrap="square" rtlCol="0">
            <a:spAutoFit/>
          </a:bodyPr>
          <a:lstStyle/>
          <a:p>
            <a:r>
              <a:rPr lang="ja-JP" altLang="en-US" sz="2400" b="1" dirty="0">
                <a:latin typeface="+mn-ea"/>
                <a:ea typeface="+mn-ea"/>
              </a:rPr>
              <a:t>クライアント</a:t>
            </a:r>
            <a:endParaRPr kumimoji="1" lang="ja-JP" altLang="en-US" sz="2400" b="1" dirty="0">
              <a:latin typeface="+mn-ea"/>
              <a:ea typeface="+mn-ea"/>
            </a:endParaRPr>
          </a:p>
        </p:txBody>
      </p:sp>
      <p:sp>
        <p:nvSpPr>
          <p:cNvPr id="12" name="テキスト ボックス 11"/>
          <p:cNvSpPr txBox="1"/>
          <p:nvPr/>
        </p:nvSpPr>
        <p:spPr>
          <a:xfrm>
            <a:off x="6881229" y="5922612"/>
            <a:ext cx="2243015" cy="461665"/>
          </a:xfrm>
          <a:prstGeom prst="rect">
            <a:avLst/>
          </a:prstGeom>
          <a:noFill/>
        </p:spPr>
        <p:txBody>
          <a:bodyPr wrap="square" rtlCol="0">
            <a:spAutoFit/>
          </a:bodyPr>
          <a:lstStyle/>
          <a:p>
            <a:r>
              <a:rPr kumimoji="1" lang="en-US" altLang="ja-JP" sz="2400" b="1" dirty="0" smtClean="0">
                <a:latin typeface="+mn-ea"/>
                <a:ea typeface="+mn-ea"/>
              </a:rPr>
              <a:t>Web</a:t>
            </a:r>
            <a:r>
              <a:rPr kumimoji="1" lang="ja-JP" altLang="en-US" sz="2400" b="1" dirty="0" smtClean="0">
                <a:latin typeface="+mn-ea"/>
                <a:ea typeface="+mn-ea"/>
              </a:rPr>
              <a:t>サーバー</a:t>
            </a:r>
            <a:endParaRPr kumimoji="1" lang="en-US" altLang="ja-JP" sz="2400" b="1" dirty="0" smtClean="0">
              <a:latin typeface="+mn-ea"/>
              <a:ea typeface="+mn-ea"/>
            </a:endParaRPr>
          </a:p>
        </p:txBody>
      </p:sp>
      <p:sp>
        <p:nvSpPr>
          <p:cNvPr id="13" name="テキスト ボックス 12"/>
          <p:cNvSpPr txBox="1"/>
          <p:nvPr/>
        </p:nvSpPr>
        <p:spPr>
          <a:xfrm>
            <a:off x="6971566" y="2393095"/>
            <a:ext cx="2230843" cy="400110"/>
          </a:xfrm>
          <a:prstGeom prst="rect">
            <a:avLst/>
          </a:prstGeom>
          <a:noFill/>
        </p:spPr>
        <p:txBody>
          <a:bodyPr wrap="square" rtlCol="0">
            <a:spAutoFit/>
          </a:bodyPr>
          <a:lstStyle/>
          <a:p>
            <a:r>
              <a:rPr kumimoji="1" lang="ja-JP" altLang="en-US" sz="2000" b="1" dirty="0" smtClean="0">
                <a:latin typeface="+mn-ea"/>
                <a:ea typeface="+mn-ea"/>
              </a:rPr>
              <a:t>①リクエスト送信</a:t>
            </a:r>
            <a:endParaRPr kumimoji="1" lang="ja-JP" altLang="en-US" sz="2000" b="1" dirty="0">
              <a:latin typeface="+mn-ea"/>
              <a:ea typeface="+mn-ea"/>
            </a:endParaRPr>
          </a:p>
        </p:txBody>
      </p:sp>
      <p:sp>
        <p:nvSpPr>
          <p:cNvPr id="18" name="テキスト ボックス 17"/>
          <p:cNvSpPr txBox="1"/>
          <p:nvPr/>
        </p:nvSpPr>
        <p:spPr>
          <a:xfrm>
            <a:off x="6969013" y="2751982"/>
            <a:ext cx="2499967" cy="400110"/>
          </a:xfrm>
          <a:prstGeom prst="rect">
            <a:avLst/>
          </a:prstGeom>
          <a:noFill/>
        </p:spPr>
        <p:txBody>
          <a:bodyPr wrap="square" rtlCol="0">
            <a:spAutoFit/>
          </a:bodyPr>
          <a:lstStyle/>
          <a:p>
            <a:r>
              <a:rPr kumimoji="1" lang="ja-JP" altLang="en-US" sz="2000" b="1" dirty="0" smtClean="0">
                <a:latin typeface="+mn-ea"/>
                <a:ea typeface="+mn-ea"/>
              </a:rPr>
              <a:t>②レスポンス送信</a:t>
            </a:r>
            <a:endParaRPr kumimoji="1" lang="en-US" altLang="ja-JP" sz="2000" b="1" dirty="0" smtClean="0">
              <a:latin typeface="+mn-ea"/>
              <a:ea typeface="+mn-ea"/>
            </a:endParaRPr>
          </a:p>
        </p:txBody>
      </p:sp>
      <p:sp>
        <p:nvSpPr>
          <p:cNvPr id="19" name="フレーム 18"/>
          <p:cNvSpPr/>
          <p:nvPr/>
        </p:nvSpPr>
        <p:spPr>
          <a:xfrm>
            <a:off x="263179" y="3461272"/>
            <a:ext cx="2328901" cy="693748"/>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b="1" dirty="0" smtClean="0">
                <a:solidFill>
                  <a:schemeClr val="tx1"/>
                </a:solidFill>
                <a:latin typeface="+mn-ea"/>
              </a:rPr>
              <a:t>プロキシ設定</a:t>
            </a:r>
            <a:endParaRPr kumimoji="1" lang="ja-JP" altLang="en-US" sz="2400" b="1" dirty="0">
              <a:solidFill>
                <a:schemeClr val="tx1"/>
              </a:solidFill>
              <a:latin typeface="+mn-ea"/>
            </a:endParaRPr>
          </a:p>
        </p:txBody>
      </p:sp>
      <p:sp>
        <p:nvSpPr>
          <p:cNvPr id="20" name="フレーム 19"/>
          <p:cNvSpPr/>
          <p:nvPr/>
        </p:nvSpPr>
        <p:spPr>
          <a:xfrm>
            <a:off x="6117377" y="1970982"/>
            <a:ext cx="2931351" cy="1460266"/>
          </a:xfrm>
          <a:prstGeom prst="frame">
            <a:avLst>
              <a:gd name="adj1" fmla="val 4231"/>
            </a:avLst>
          </a:prstGeom>
        </p:spPr>
        <p:style>
          <a:lnRef idx="1">
            <a:schemeClr val="accent1"/>
          </a:lnRef>
          <a:fillRef idx="3">
            <a:schemeClr val="accent1"/>
          </a:fillRef>
          <a:effectRef idx="2">
            <a:schemeClr val="accent1"/>
          </a:effectRef>
          <a:fontRef idx="minor">
            <a:schemeClr val="lt1"/>
          </a:fontRef>
        </p:style>
        <p:txBody>
          <a:bodyPr rtlCol="0" anchor="t"/>
          <a:lstStyle/>
          <a:p>
            <a:r>
              <a:rPr kumimoji="1" lang="en-US" altLang="ja-JP" sz="2400" dirty="0" smtClean="0">
                <a:solidFill>
                  <a:schemeClr val="tx1"/>
                </a:solidFill>
                <a:latin typeface="+mn-ea"/>
              </a:rPr>
              <a:t>【</a:t>
            </a:r>
            <a:r>
              <a:rPr kumimoji="1" lang="ja-JP" altLang="en-US" sz="2400" dirty="0" smtClean="0">
                <a:solidFill>
                  <a:schemeClr val="tx1"/>
                </a:solidFill>
                <a:latin typeface="+mn-ea"/>
              </a:rPr>
              <a:t>凡例</a:t>
            </a:r>
            <a:r>
              <a:rPr kumimoji="1" lang="en-US" altLang="ja-JP" sz="2400" dirty="0" smtClean="0">
                <a:solidFill>
                  <a:schemeClr val="tx1"/>
                </a:solidFill>
                <a:latin typeface="+mn-ea"/>
              </a:rPr>
              <a:t>】</a:t>
            </a:r>
          </a:p>
          <a:p>
            <a:endParaRPr kumimoji="1" lang="en-US" altLang="ja-JP" sz="2400" dirty="0" smtClean="0">
              <a:solidFill>
                <a:schemeClr val="tx1"/>
              </a:solidFill>
              <a:latin typeface="+mn-ea"/>
            </a:endParaRPr>
          </a:p>
          <a:p>
            <a:endParaRPr kumimoji="1" lang="en-US" altLang="ja-JP" sz="2400" b="1" dirty="0" smtClean="0">
              <a:solidFill>
                <a:schemeClr val="tx1"/>
              </a:solidFill>
              <a:latin typeface="+mn-ea"/>
            </a:endParaRPr>
          </a:p>
          <a:p>
            <a:pPr algn="ctr"/>
            <a:endParaRPr kumimoji="1" lang="ja-JP" altLang="en-US" sz="2400" b="1" dirty="0">
              <a:solidFill>
                <a:schemeClr val="tx1"/>
              </a:solidFill>
              <a:latin typeface="+mn-ea"/>
            </a:endParaRPr>
          </a:p>
        </p:txBody>
      </p:sp>
      <p:sp>
        <p:nvSpPr>
          <p:cNvPr id="21" name="右矢印 20"/>
          <p:cNvSpPr/>
          <p:nvPr/>
        </p:nvSpPr>
        <p:spPr>
          <a:xfrm>
            <a:off x="6321651" y="2469482"/>
            <a:ext cx="673070" cy="28686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左矢印 21"/>
          <p:cNvSpPr/>
          <p:nvPr/>
        </p:nvSpPr>
        <p:spPr>
          <a:xfrm>
            <a:off x="6282164" y="2769305"/>
            <a:ext cx="693952" cy="393770"/>
          </a:xfrm>
          <a:prstGeom prst="leftArrow">
            <a:avLst>
              <a:gd name="adj1" fmla="val 34859"/>
              <a:gd name="adj2" fmla="val 44322"/>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904222" y="2488466"/>
            <a:ext cx="4345502" cy="523220"/>
          </a:xfrm>
          <a:prstGeom prst="rect">
            <a:avLst/>
          </a:prstGeom>
          <a:noFill/>
        </p:spPr>
        <p:txBody>
          <a:bodyPr wrap="square" rtlCol="0">
            <a:spAutoFit/>
          </a:bodyPr>
          <a:lstStyle/>
          <a:p>
            <a:r>
              <a:rPr kumimoji="1" lang="ja-JP" altLang="en-US" sz="2800" b="1" dirty="0" smtClean="0">
                <a:latin typeface="+mj-ea"/>
                <a:ea typeface="+mj-ea"/>
              </a:rPr>
              <a:t>①リクエスト送信</a:t>
            </a:r>
            <a:endParaRPr kumimoji="1" lang="ja-JP" altLang="en-US" sz="2800" b="1" dirty="0">
              <a:latin typeface="+mj-ea"/>
              <a:ea typeface="+mj-ea"/>
            </a:endParaRPr>
          </a:p>
        </p:txBody>
      </p:sp>
    </p:spTree>
    <p:extLst>
      <p:ext uri="{BB962C8B-B14F-4D97-AF65-F5344CB8AC3E}">
        <p14:creationId xmlns:p14="http://schemas.microsoft.com/office/powerpoint/2010/main" val="20614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dirty="0" smtClean="0">
                <a:latin typeface="HGP創英角ｺﾞｼｯｸUB" panose="020B0900000000000000" pitchFamily="50" charset="-128"/>
                <a:ea typeface="HGP創英角ｺﾞｼｯｸUB" panose="020B0900000000000000" pitchFamily="50" charset="-128"/>
              </a:rPr>
              <a:t>〇　</a:t>
            </a:r>
            <a:r>
              <a:rPr lang="ja-JP" altLang="en-US" sz="4800" dirty="0" smtClean="0">
                <a:latin typeface="+mn-ea"/>
              </a:rPr>
              <a:t>簡単な</a:t>
            </a:r>
            <a:r>
              <a:rPr lang="ja-JP" altLang="en-US" sz="4800" dirty="0">
                <a:latin typeface="+mn-ea"/>
              </a:rPr>
              <a:t>演習</a:t>
            </a:r>
            <a:r>
              <a:rPr lang="ja-JP" altLang="en-US" sz="4800" dirty="0" smtClean="0">
                <a:latin typeface="+mn-ea"/>
              </a:rPr>
              <a:t>を行います</a:t>
            </a:r>
            <a:endParaRPr lang="en-US" altLang="ja-JP" sz="4800" dirty="0" smtClean="0">
              <a:latin typeface="+mn-ea"/>
            </a:endParaRPr>
          </a:p>
          <a:p>
            <a:pPr marL="0" indent="0" eaLnBrk="1" hangingPunct="1">
              <a:buNone/>
            </a:pPr>
            <a:endParaRPr lang="en-US" altLang="ja-JP" sz="2400" dirty="0" smtClean="0">
              <a:latin typeface="HGP創英角ｺﾞｼｯｸUB" panose="020B0900000000000000" pitchFamily="50" charset="-128"/>
              <a:ea typeface="HGP創英角ｺﾞｼｯｸUB" panose="020B0900000000000000" pitchFamily="50" charset="-128"/>
            </a:endParaRPr>
          </a:p>
          <a:p>
            <a:pPr eaLnBrk="1" hangingPunct="1"/>
            <a:r>
              <a:rPr lang="en-US" altLang="ja-JP" sz="3600" dirty="0" smtClean="0">
                <a:latin typeface="Arial" panose="020B0604020202020204" pitchFamily="34" charset="0"/>
                <a:ea typeface="HGP創英角ｺﾞｼｯｸUB" panose="020B0900000000000000" pitchFamily="50" charset="-128"/>
                <a:cs typeface="Arial" panose="020B0604020202020204" pitchFamily="34" charset="0"/>
              </a:rPr>
              <a:t>Burp suite</a:t>
            </a:r>
            <a:r>
              <a:rPr lang="ja-JP" altLang="en-US" sz="3600" dirty="0" smtClean="0">
                <a:latin typeface="+mn-ea"/>
              </a:rPr>
              <a:t>を使用して</a:t>
            </a:r>
            <a:endParaRPr lang="en-US" altLang="ja-JP" sz="3600" dirty="0" smtClean="0">
              <a:latin typeface="+mn-ea"/>
            </a:endParaRPr>
          </a:p>
          <a:p>
            <a:pPr marL="0" indent="0" algn="r" eaLnBrk="1" hangingPunct="1">
              <a:buNone/>
            </a:pPr>
            <a:r>
              <a:rPr lang="ja-JP" altLang="en-US" dirty="0">
                <a:latin typeface="+mn-ea"/>
              </a:rPr>
              <a:t>　</a:t>
            </a:r>
            <a:r>
              <a:rPr lang="ja-JP" altLang="en-US" dirty="0" smtClean="0">
                <a:latin typeface="+mn-ea"/>
              </a:rPr>
              <a:t>リクエストの</a:t>
            </a:r>
            <a:r>
              <a:rPr lang="ja-JP" altLang="en-US" sz="3600" dirty="0" smtClean="0">
                <a:latin typeface="+mn-ea"/>
              </a:rPr>
              <a:t>中身を書き換えよう！</a:t>
            </a:r>
            <a:endParaRPr lang="en-US" altLang="ja-JP" sz="3600" dirty="0">
              <a:latin typeface="+mn-ea"/>
            </a:endParaRPr>
          </a:p>
          <a:p>
            <a:pPr marL="0" indent="0" eaLnBrk="1" hangingPunct="1">
              <a:buNone/>
            </a:pPr>
            <a:endParaRPr lang="ja-JP" altLang="en-US" dirty="0" smtClean="0">
              <a:latin typeface="HGP創英角ｺﾞｼｯｸUB" panose="020B0900000000000000" pitchFamily="50" charset="-128"/>
              <a:ea typeface="HGP創英角ｺﾞｼｯｸUB" panose="020B0900000000000000" pitchFamily="50" charset="-128"/>
            </a:endParaRPr>
          </a:p>
        </p:txBody>
      </p:sp>
      <p:pic>
        <p:nvPicPr>
          <p:cNvPr id="2" name="図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74715" y="4554539"/>
            <a:ext cx="2269285" cy="2198370"/>
          </a:xfrm>
          <a:prstGeom prst="rect">
            <a:avLst/>
          </a:prstGeom>
        </p:spPr>
      </p:pic>
    </p:spTree>
    <p:extLst>
      <p:ext uri="{BB962C8B-B14F-4D97-AF65-F5344CB8AC3E}">
        <p14:creationId xmlns:p14="http://schemas.microsoft.com/office/powerpoint/2010/main" val="21144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759277"/>
          </a:xfrm>
        </p:spPr>
        <p:txBody>
          <a:bodyPr/>
          <a:lstStyle/>
          <a:p>
            <a:pPr marL="0" indent="0" eaLnBrk="1" hangingPunct="1">
              <a:buNone/>
            </a:pPr>
            <a:r>
              <a:rPr lang="ja-JP" altLang="en-US" sz="3600" dirty="0" smtClean="0">
                <a:latin typeface="+mn-ea"/>
              </a:rPr>
              <a:t>〇　演習</a:t>
            </a:r>
            <a:endParaRPr lang="en-US" altLang="ja-JP" sz="3600" dirty="0" smtClean="0">
              <a:latin typeface="+mn-ea"/>
            </a:endParaRPr>
          </a:p>
          <a:p>
            <a:pPr marL="0" indent="0" eaLnBrk="1" hangingPunct="1">
              <a:buNone/>
            </a:pPr>
            <a:endParaRPr lang="en-US" altLang="ja-JP" sz="3600" dirty="0" smtClean="0">
              <a:latin typeface="+mn-ea"/>
            </a:endParaRPr>
          </a:p>
        </p:txBody>
      </p:sp>
      <p:grpSp>
        <p:nvGrpSpPr>
          <p:cNvPr id="6" name="グループ化 5"/>
          <p:cNvGrpSpPr/>
          <p:nvPr/>
        </p:nvGrpSpPr>
        <p:grpSpPr>
          <a:xfrm>
            <a:off x="1329692" y="2273355"/>
            <a:ext cx="5870254" cy="4387935"/>
            <a:chOff x="363538" y="1590590"/>
            <a:chExt cx="5870254" cy="4387935"/>
          </a:xfrm>
        </p:grpSpPr>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538" y="1590590"/>
              <a:ext cx="5870254" cy="4387935"/>
            </a:xfrm>
            <a:prstGeom prst="rect">
              <a:avLst/>
            </a:prstGeom>
          </p:spPr>
        </p:pic>
        <p:sp>
          <p:nvSpPr>
            <p:cNvPr id="4" name="正方形/長方形 3"/>
            <p:cNvSpPr/>
            <p:nvPr/>
          </p:nvSpPr>
          <p:spPr>
            <a:xfrm>
              <a:off x="5740924" y="5608948"/>
              <a:ext cx="492868" cy="369577"/>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7" name="テキスト ボックス 6"/>
          <p:cNvSpPr txBox="1"/>
          <p:nvPr/>
        </p:nvSpPr>
        <p:spPr>
          <a:xfrm>
            <a:off x="508000" y="1721302"/>
            <a:ext cx="8085138" cy="461665"/>
          </a:xfrm>
          <a:prstGeom prst="rect">
            <a:avLst/>
          </a:prstGeom>
          <a:noFill/>
        </p:spPr>
        <p:txBody>
          <a:bodyPr wrap="square" rtlCol="0">
            <a:spAutoFit/>
          </a:bodyPr>
          <a:lstStyle/>
          <a:p>
            <a:r>
              <a:rPr kumimoji="1" lang="en-US" altLang="ja-JP" sz="2400" dirty="0" smtClean="0">
                <a:ea typeface="+mj-ea"/>
                <a:cs typeface="Arial" panose="020B0604020202020204" pitchFamily="34" charset="0"/>
              </a:rPr>
              <a:t>Burp</a:t>
            </a:r>
            <a:r>
              <a:rPr kumimoji="1" lang="ja-JP" altLang="en-US" sz="2400" dirty="0" smtClean="0">
                <a:latin typeface="+mj-ea"/>
                <a:ea typeface="+mj-ea"/>
              </a:rPr>
              <a:t>を起動し、</a:t>
            </a:r>
            <a:r>
              <a:rPr lang="en-US" altLang="ja-JP" sz="2400" dirty="0" smtClean="0">
                <a:ea typeface="+mj-ea"/>
                <a:cs typeface="Arial" panose="020B0604020202020204" pitchFamily="34" charset="0"/>
              </a:rPr>
              <a:t>Next</a:t>
            </a:r>
            <a:r>
              <a:rPr lang="ja-JP" altLang="en-US" sz="2400" dirty="0" smtClean="0">
                <a:latin typeface="+mj-ea"/>
                <a:ea typeface="+mj-ea"/>
              </a:rPr>
              <a:t>を押して次に進む</a:t>
            </a:r>
            <a:endParaRPr kumimoji="1" lang="ja-JP" altLang="en-US" sz="2400" dirty="0">
              <a:latin typeface="+mj-ea"/>
              <a:ea typeface="+mj-ea"/>
            </a:endParaRPr>
          </a:p>
        </p:txBody>
      </p:sp>
      <p:sp>
        <p:nvSpPr>
          <p:cNvPr id="14" name="下矢印 13"/>
          <p:cNvSpPr/>
          <p:nvPr/>
        </p:nvSpPr>
        <p:spPr>
          <a:xfrm>
            <a:off x="6483027" y="4905887"/>
            <a:ext cx="870857" cy="1153886"/>
          </a:xfrm>
          <a:prstGeom prst="downArrow">
            <a:avLst/>
          </a:prstGeom>
          <a:solidFill>
            <a:srgbClr val="C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2099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622935"/>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grpSp>
        <p:nvGrpSpPr>
          <p:cNvPr id="2" name="グループ化 1"/>
          <p:cNvGrpSpPr/>
          <p:nvPr/>
        </p:nvGrpSpPr>
        <p:grpSpPr>
          <a:xfrm>
            <a:off x="1572579" y="2253168"/>
            <a:ext cx="5811518" cy="4387118"/>
            <a:chOff x="452487" y="1517714"/>
            <a:chExt cx="5811518" cy="4604832"/>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2487" y="1517714"/>
              <a:ext cx="5811518" cy="4604832"/>
            </a:xfrm>
            <a:prstGeom prst="rect">
              <a:avLst/>
            </a:prstGeom>
          </p:spPr>
        </p:pic>
        <p:sp>
          <p:nvSpPr>
            <p:cNvPr id="4" name="正方形/長方形 3"/>
            <p:cNvSpPr/>
            <p:nvPr/>
          </p:nvSpPr>
          <p:spPr>
            <a:xfrm>
              <a:off x="5559286" y="5745473"/>
              <a:ext cx="674506" cy="369577"/>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 name="テキスト ボックス 2"/>
          <p:cNvSpPr txBox="1"/>
          <p:nvPr/>
        </p:nvSpPr>
        <p:spPr>
          <a:xfrm>
            <a:off x="609600" y="1747520"/>
            <a:ext cx="7802880" cy="461665"/>
          </a:xfrm>
          <a:prstGeom prst="rect">
            <a:avLst/>
          </a:prstGeom>
          <a:noFill/>
        </p:spPr>
        <p:txBody>
          <a:bodyPr wrap="square" rtlCol="0">
            <a:spAutoFit/>
          </a:bodyPr>
          <a:lstStyle/>
          <a:p>
            <a:r>
              <a:rPr kumimoji="1" lang="en-US" altLang="ja-JP" sz="2400" dirty="0" smtClean="0"/>
              <a:t>Start Burp</a:t>
            </a:r>
            <a:r>
              <a:rPr kumimoji="1" lang="ja-JP" altLang="en-US" sz="2400" dirty="0" smtClean="0"/>
              <a:t>で次に進もう</a:t>
            </a:r>
            <a:endParaRPr kumimoji="1" lang="ja-JP" altLang="en-US" sz="2400" dirty="0"/>
          </a:p>
        </p:txBody>
      </p:sp>
      <p:sp>
        <p:nvSpPr>
          <p:cNvPr id="7" name="下矢印 6"/>
          <p:cNvSpPr/>
          <p:nvPr/>
        </p:nvSpPr>
        <p:spPr>
          <a:xfrm>
            <a:off x="6483027" y="4905887"/>
            <a:ext cx="870857" cy="1153886"/>
          </a:xfrm>
          <a:prstGeom prst="downArrow">
            <a:avLst/>
          </a:prstGeom>
          <a:solidFill>
            <a:srgbClr val="C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194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671419"/>
          </a:xfrm>
        </p:spPr>
        <p:txBody>
          <a:bodyPr/>
          <a:lstStyle/>
          <a:p>
            <a:pPr marL="0" indent="0" eaLnBrk="1" hangingPunct="1">
              <a:buNone/>
            </a:pPr>
            <a:r>
              <a:rPr lang="ja-JP" altLang="en-US" sz="3600" dirty="0" smtClean="0">
                <a:latin typeface="+mn-ea"/>
              </a:rPr>
              <a:t>〇　演習</a:t>
            </a:r>
            <a:endParaRPr lang="en-US" altLang="ja-JP" sz="3600" dirty="0" smtClean="0">
              <a:latin typeface="+mn-ea"/>
            </a:endParaRPr>
          </a:p>
          <a:p>
            <a:pPr marL="0" indent="0" eaLnBrk="1" hangingPunct="1">
              <a:buNone/>
            </a:pPr>
            <a:endParaRPr lang="en-US" altLang="ja-JP" sz="3600" dirty="0" smtClean="0">
              <a:latin typeface="+mn-ea"/>
            </a:endParaRPr>
          </a:p>
        </p:txBody>
      </p:sp>
      <p:grpSp>
        <p:nvGrpSpPr>
          <p:cNvPr id="3" name="グループ化 2"/>
          <p:cNvGrpSpPr/>
          <p:nvPr/>
        </p:nvGrpSpPr>
        <p:grpSpPr>
          <a:xfrm>
            <a:off x="1920128" y="2270740"/>
            <a:ext cx="5181824" cy="4323309"/>
            <a:chOff x="363536" y="1547206"/>
            <a:chExt cx="5754459" cy="5158613"/>
          </a:xfrm>
        </p:grpSpPr>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536" y="1547206"/>
              <a:ext cx="5754459" cy="5158613"/>
            </a:xfrm>
            <a:prstGeom prst="rect">
              <a:avLst/>
            </a:prstGeom>
          </p:spPr>
        </p:pic>
        <p:sp>
          <p:nvSpPr>
            <p:cNvPr id="4" name="正方形/長方形 3"/>
            <p:cNvSpPr/>
            <p:nvPr/>
          </p:nvSpPr>
          <p:spPr>
            <a:xfrm>
              <a:off x="3803831" y="2284609"/>
              <a:ext cx="805875" cy="222922"/>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5310541" y="2055043"/>
              <a:ext cx="805875" cy="243884"/>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609600" y="1747520"/>
            <a:ext cx="7802880" cy="523220"/>
          </a:xfrm>
          <a:prstGeom prst="rect">
            <a:avLst/>
          </a:prstGeom>
          <a:noFill/>
        </p:spPr>
        <p:txBody>
          <a:bodyPr wrap="square" rtlCol="0">
            <a:spAutoFit/>
          </a:bodyPr>
          <a:lstStyle/>
          <a:p>
            <a:r>
              <a:rPr lang="en-US" altLang="ja-JP" sz="2800" dirty="0" err="1" smtClean="0"/>
              <a:t>BadStore</a:t>
            </a:r>
            <a:r>
              <a:rPr lang="ja-JP" altLang="en-US" sz="2800" dirty="0" smtClean="0"/>
              <a:t>を選択して</a:t>
            </a:r>
            <a:r>
              <a:rPr lang="en-US" altLang="ja-JP" sz="2800" dirty="0" smtClean="0"/>
              <a:t>Running </a:t>
            </a:r>
            <a:r>
              <a:rPr lang="ja-JP" altLang="en-US" sz="2800" dirty="0" smtClean="0"/>
              <a:t>にする</a:t>
            </a:r>
            <a:endParaRPr kumimoji="1" lang="ja-JP" altLang="en-US" sz="2800" dirty="0"/>
          </a:p>
        </p:txBody>
      </p:sp>
    </p:spTree>
    <p:extLst>
      <p:ext uri="{BB962C8B-B14F-4D97-AF65-F5344CB8AC3E}">
        <p14:creationId xmlns:p14="http://schemas.microsoft.com/office/powerpoint/2010/main" val="46685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n-ea"/>
              </a:rPr>
              <a:t>〇　演習</a:t>
            </a:r>
            <a:endParaRPr lang="en-US" altLang="ja-JP" sz="3600" dirty="0" smtClean="0">
              <a:latin typeface="+mn-ea"/>
            </a:endParaRPr>
          </a:p>
          <a:p>
            <a:pPr marL="0" indent="0" eaLnBrk="1" hangingPunct="1">
              <a:buNone/>
            </a:pPr>
            <a:endParaRPr lang="en-US" altLang="ja-JP" sz="3600" dirty="0" smtClean="0">
              <a:latin typeface="+mn-ea"/>
            </a:endParaRPr>
          </a:p>
        </p:txBody>
      </p:sp>
      <p:sp>
        <p:nvSpPr>
          <p:cNvPr id="8" name="正方形/長方形 7"/>
          <p:cNvSpPr/>
          <p:nvPr/>
        </p:nvSpPr>
        <p:spPr>
          <a:xfrm>
            <a:off x="738271" y="1601787"/>
            <a:ext cx="7704054" cy="88637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Firefox</a:t>
            </a:r>
            <a:r>
              <a:rPr lang="ja-JP" altLang="en-US" sz="2800" dirty="0" smtClean="0">
                <a:solidFill>
                  <a:schemeClr val="tx1"/>
                </a:solidFill>
                <a:latin typeface="+mn-ea"/>
                <a:cs typeface="Arial" panose="020B0604020202020204" pitchFamily="34" charset="0"/>
              </a:rPr>
              <a:t>で、</a:t>
            </a:r>
            <a:r>
              <a:rPr lang="en-US" altLang="ja-JP" sz="28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http://127.0.0.1:8528</a:t>
            </a:r>
            <a:r>
              <a:rPr lang="ja-JP" altLang="en-US" sz="2800" dirty="0" smtClean="0">
                <a:solidFill>
                  <a:schemeClr val="tx1"/>
                </a:solidFill>
                <a:latin typeface="+mj-ea"/>
                <a:ea typeface="+mj-ea"/>
                <a:cs typeface="Arial" panose="020B0604020202020204" pitchFamily="34" charset="0"/>
              </a:rPr>
              <a:t>と検索して</a:t>
            </a:r>
            <a:endParaRPr lang="en-US" altLang="ja-JP" sz="2800" dirty="0" smtClean="0">
              <a:solidFill>
                <a:schemeClr val="tx1"/>
              </a:solidFill>
              <a:latin typeface="+mj-ea"/>
              <a:ea typeface="+mj-ea"/>
              <a:cs typeface="Arial" panose="020B0604020202020204" pitchFamily="34" charset="0"/>
            </a:endParaRPr>
          </a:p>
          <a:p>
            <a:pPr algn="ctr"/>
            <a:r>
              <a:rPr lang="en-US" altLang="ja-JP" sz="2800" dirty="0" err="1"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BadStore</a:t>
            </a:r>
            <a:r>
              <a:rPr lang="ja-JP" altLang="en-US" sz="2800" dirty="0" smtClean="0">
                <a:solidFill>
                  <a:schemeClr val="tx1"/>
                </a:solidFill>
                <a:latin typeface="+mn-ea"/>
                <a:cs typeface="Arial" panose="020B0604020202020204" pitchFamily="34" charset="0"/>
              </a:rPr>
              <a:t>を開いてみよう</a:t>
            </a:r>
            <a:endParaRPr lang="en-US" altLang="ja-JP" sz="2800" dirty="0" smtClean="0">
              <a:solidFill>
                <a:schemeClr val="tx1"/>
              </a:solidFill>
              <a:latin typeface="+mn-ea"/>
              <a:cs typeface="Arial" panose="020B0604020202020204" pitchFamily="34" charset="0"/>
            </a:endParaRPr>
          </a:p>
        </p:txBody>
      </p:sp>
      <p:pic>
        <p:nvPicPr>
          <p:cNvPr id="10" name="コンテンツ プレースホルダー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auto">
          <a:xfrm>
            <a:off x="738271" y="2713402"/>
            <a:ext cx="7704054" cy="390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665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881120" y="2213281"/>
            <a:ext cx="7893763" cy="120015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6600" dirty="0" smtClean="0">
                <a:solidFill>
                  <a:schemeClr val="tx1"/>
                </a:solidFill>
                <a:latin typeface="+mn-ea"/>
              </a:rPr>
              <a:t>前回までの振り返り</a:t>
            </a:r>
            <a:endParaRPr kumimoji="1" lang="ja-JP" altLang="en-US" sz="6600" dirty="0">
              <a:solidFill>
                <a:schemeClr val="tx1"/>
              </a:solidFill>
              <a:latin typeface="+mn-ea"/>
            </a:endParaRPr>
          </a:p>
        </p:txBody>
      </p:sp>
      <p:pic>
        <p:nvPicPr>
          <p:cNvPr id="3074" name="Picture 2" descr="æ¯ãè¿ãäººã®ã¤ã©ã¹ãï¼å¥³æ§ï¼"/>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85229" y="3850546"/>
            <a:ext cx="2209489" cy="2736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5135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grpSp>
        <p:nvGrpSpPr>
          <p:cNvPr id="6" name="グループ化 5"/>
          <p:cNvGrpSpPr/>
          <p:nvPr/>
        </p:nvGrpSpPr>
        <p:grpSpPr>
          <a:xfrm>
            <a:off x="1409822" y="2172377"/>
            <a:ext cx="6137031" cy="4609811"/>
            <a:chOff x="577057" y="1601787"/>
            <a:chExt cx="5886414" cy="5016500"/>
          </a:xfrm>
        </p:grpSpPr>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77057" y="1601787"/>
              <a:ext cx="5886414" cy="5016500"/>
            </a:xfrm>
            <a:prstGeom prst="rect">
              <a:avLst/>
            </a:prstGeom>
          </p:spPr>
        </p:pic>
        <p:sp>
          <p:nvSpPr>
            <p:cNvPr id="3" name="正方形/長方形 2"/>
            <p:cNvSpPr/>
            <p:nvPr/>
          </p:nvSpPr>
          <p:spPr>
            <a:xfrm>
              <a:off x="802850" y="3704734"/>
              <a:ext cx="952107" cy="329938"/>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94764" y="5780562"/>
              <a:ext cx="611171" cy="19796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4" name="円形吹き出し 3"/>
          <p:cNvSpPr/>
          <p:nvPr/>
        </p:nvSpPr>
        <p:spPr>
          <a:xfrm>
            <a:off x="4717439" y="2252236"/>
            <a:ext cx="4426561" cy="2245160"/>
          </a:xfrm>
          <a:prstGeom prst="wedgeEllipseCallout">
            <a:avLst>
              <a:gd name="adj1" fmla="val -50278"/>
              <a:gd name="adj2" fmla="val 39748"/>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Full Name : kamakura</a:t>
            </a:r>
          </a:p>
          <a:p>
            <a:pPr algn="ctr"/>
            <a:r>
              <a:rPr kumimoji="1" lang="en-US" altLang="ja-JP" sz="24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Email Address : kamakura@test.com</a:t>
            </a:r>
          </a:p>
          <a:p>
            <a:pPr algn="ctr"/>
            <a:r>
              <a:rPr lang="en-US" altLang="ja-JP" sz="24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Password : kamakura</a:t>
            </a:r>
            <a:endParaRPr kumimoji="1" lang="ja-JP" altLang="en-US" sz="2400" dirty="0">
              <a:solidFill>
                <a:schemeClr val="tx1"/>
              </a:solidFill>
              <a:latin typeface="Arial" panose="020B0604020202020204" pitchFamily="34" charset="0"/>
              <a:ea typeface="HGP創英角ｺﾞｼｯｸUB" panose="020B0900000000000000" pitchFamily="50" charset="-128"/>
              <a:cs typeface="Arial" panose="020B0604020202020204" pitchFamily="34" charset="0"/>
            </a:endParaRPr>
          </a:p>
        </p:txBody>
      </p:sp>
      <p:sp>
        <p:nvSpPr>
          <p:cNvPr id="12" name="テキスト ボックス 11"/>
          <p:cNvSpPr txBox="1"/>
          <p:nvPr/>
        </p:nvSpPr>
        <p:spPr>
          <a:xfrm>
            <a:off x="609599" y="1639143"/>
            <a:ext cx="8273143" cy="369332"/>
          </a:xfrm>
          <a:prstGeom prst="rect">
            <a:avLst/>
          </a:prstGeom>
          <a:noFill/>
        </p:spPr>
        <p:txBody>
          <a:bodyPr wrap="square" rtlCol="0">
            <a:spAutoFit/>
          </a:bodyPr>
          <a:lstStyle/>
          <a:p>
            <a:r>
              <a:rPr lang="ja-JP" altLang="en-US" dirty="0"/>
              <a:t>左</a:t>
            </a:r>
            <a:r>
              <a:rPr lang="ja-JP" altLang="en-US" dirty="0" smtClean="0"/>
              <a:t>にある</a:t>
            </a:r>
            <a:r>
              <a:rPr lang="en-US" altLang="ja-JP" dirty="0" smtClean="0"/>
              <a:t>Login/Register</a:t>
            </a:r>
            <a:r>
              <a:rPr lang="ja-JP" altLang="en-US" dirty="0" smtClean="0"/>
              <a:t>を押し、以下情報を入力して</a:t>
            </a:r>
            <a:r>
              <a:rPr lang="en-US" altLang="ja-JP" dirty="0" smtClean="0"/>
              <a:t>Register(</a:t>
            </a:r>
            <a:r>
              <a:rPr lang="ja-JP" altLang="en-US" dirty="0" smtClean="0"/>
              <a:t>登録</a:t>
            </a:r>
            <a:r>
              <a:rPr lang="en-US" altLang="ja-JP" dirty="0" smtClean="0"/>
              <a:t>)</a:t>
            </a:r>
            <a:r>
              <a:rPr lang="ja-JP" altLang="en-US" dirty="0" smtClean="0"/>
              <a:t>ボタンを押す</a:t>
            </a:r>
            <a:endParaRPr kumimoji="1" lang="ja-JP" altLang="en-US" dirty="0"/>
          </a:p>
        </p:txBody>
      </p:sp>
    </p:spTree>
    <p:extLst>
      <p:ext uri="{BB962C8B-B14F-4D97-AF65-F5344CB8AC3E}">
        <p14:creationId xmlns:p14="http://schemas.microsoft.com/office/powerpoint/2010/main" val="109407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sp>
        <p:nvSpPr>
          <p:cNvPr id="8" name="正方形/長方形 7"/>
          <p:cNvSpPr/>
          <p:nvPr/>
        </p:nvSpPr>
        <p:spPr>
          <a:xfrm>
            <a:off x="738271" y="1601787"/>
            <a:ext cx="7704054" cy="88637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dirty="0" smtClean="0">
                <a:solidFill>
                  <a:schemeClr val="tx1"/>
                </a:solidFill>
                <a:latin typeface="Arial" panose="020B0604020202020204" pitchFamily="34" charset="0"/>
                <a:cs typeface="Arial" panose="020B0604020202020204" pitchFamily="34" charset="0"/>
              </a:rPr>
              <a:t>Kamakura </a:t>
            </a:r>
            <a:r>
              <a:rPr lang="ja-JP" altLang="en-US" sz="2800" dirty="0" smtClean="0">
                <a:solidFill>
                  <a:schemeClr val="tx1"/>
                </a:solidFill>
                <a:latin typeface="+mn-ea"/>
              </a:rPr>
              <a:t>と表示されてることを確認しよう</a:t>
            </a:r>
            <a:endParaRPr lang="en-US" altLang="ja-JP" sz="2800" dirty="0" smtClean="0">
              <a:solidFill>
                <a:schemeClr val="tx1"/>
              </a:solidFill>
              <a:latin typeface="+mn-ea"/>
            </a:endParaRPr>
          </a:p>
        </p:txBody>
      </p:sp>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129902" y="2564761"/>
            <a:ext cx="4920792" cy="4053526"/>
          </a:xfrm>
          <a:prstGeom prst="rect">
            <a:avLst/>
          </a:prstGeom>
        </p:spPr>
      </p:pic>
      <p:sp>
        <p:nvSpPr>
          <p:cNvPr id="7" name="正方形/長方形 6"/>
          <p:cNvSpPr/>
          <p:nvPr/>
        </p:nvSpPr>
        <p:spPr>
          <a:xfrm>
            <a:off x="3674269" y="2955131"/>
            <a:ext cx="683419" cy="335757"/>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3824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grpSp>
        <p:nvGrpSpPr>
          <p:cNvPr id="20" name="グループ化 19"/>
          <p:cNvGrpSpPr/>
          <p:nvPr/>
        </p:nvGrpSpPr>
        <p:grpSpPr>
          <a:xfrm>
            <a:off x="1888397" y="2482272"/>
            <a:ext cx="5537200" cy="4130206"/>
            <a:chOff x="514222" y="1601787"/>
            <a:chExt cx="5385024" cy="4638757"/>
          </a:xfrm>
        </p:grpSpPr>
        <p:pic>
          <p:nvPicPr>
            <p:cNvPr id="21" name="図 2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4222" y="1601787"/>
              <a:ext cx="5385024" cy="4638757"/>
            </a:xfrm>
            <a:prstGeom prst="rect">
              <a:avLst/>
            </a:prstGeom>
          </p:spPr>
        </p:pic>
        <p:sp>
          <p:nvSpPr>
            <p:cNvPr id="22" name="正方形/長方形 21"/>
            <p:cNvSpPr/>
            <p:nvPr/>
          </p:nvSpPr>
          <p:spPr>
            <a:xfrm>
              <a:off x="754724" y="3827282"/>
              <a:ext cx="876113" cy="25885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3" name="正方形/長方形 22"/>
            <p:cNvSpPr/>
            <p:nvPr/>
          </p:nvSpPr>
          <p:spPr>
            <a:xfrm>
              <a:off x="1706831" y="4201987"/>
              <a:ext cx="404773" cy="19796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24" name="テキスト ボックス 23"/>
          <p:cNvSpPr txBox="1"/>
          <p:nvPr/>
        </p:nvSpPr>
        <p:spPr>
          <a:xfrm>
            <a:off x="456213" y="1528165"/>
            <a:ext cx="8448301" cy="954107"/>
          </a:xfrm>
          <a:prstGeom prst="rect">
            <a:avLst/>
          </a:prstGeom>
          <a:noFill/>
        </p:spPr>
        <p:txBody>
          <a:bodyPr wrap="square" rtlCol="0">
            <a:spAutoFit/>
          </a:bodyPr>
          <a:lstStyle/>
          <a:p>
            <a:r>
              <a:rPr lang="ja-JP" altLang="en-US" sz="2800" dirty="0" smtClean="0"/>
              <a:t>もう一度</a:t>
            </a:r>
            <a:r>
              <a:rPr lang="en-US" altLang="ja-JP" sz="2800" dirty="0" smtClean="0"/>
              <a:t>Login/Register</a:t>
            </a:r>
            <a:r>
              <a:rPr lang="ja-JP" altLang="en-US" sz="2800" dirty="0" smtClean="0"/>
              <a:t>を押して以下</a:t>
            </a:r>
            <a:r>
              <a:rPr lang="ja-JP" altLang="en-US" sz="2800" dirty="0"/>
              <a:t>情報</a:t>
            </a:r>
            <a:r>
              <a:rPr lang="ja-JP" altLang="en-US" sz="2800" dirty="0" smtClean="0"/>
              <a:t>を入力する</a:t>
            </a:r>
            <a:endParaRPr lang="en-US" altLang="ja-JP" sz="2800" dirty="0" smtClean="0"/>
          </a:p>
          <a:p>
            <a:r>
              <a:rPr lang="ja-JP" altLang="en-US" sz="2800" dirty="0" smtClean="0">
                <a:solidFill>
                  <a:srgbClr val="FF0000"/>
                </a:solidFill>
              </a:rPr>
              <a:t>ここではまだ</a:t>
            </a:r>
            <a:r>
              <a:rPr lang="en-US" altLang="ja-JP" sz="2800" dirty="0" smtClean="0">
                <a:solidFill>
                  <a:srgbClr val="FF0000"/>
                </a:solidFill>
              </a:rPr>
              <a:t>Login</a:t>
            </a:r>
            <a:r>
              <a:rPr lang="ja-JP" altLang="en-US" sz="2800" dirty="0" smtClean="0">
                <a:solidFill>
                  <a:srgbClr val="FF0000"/>
                </a:solidFill>
              </a:rPr>
              <a:t>ボタンは押さない</a:t>
            </a:r>
            <a:r>
              <a:rPr kumimoji="1" lang="en-US" altLang="ja-JP" sz="2800" dirty="0" smtClean="0">
                <a:solidFill>
                  <a:srgbClr val="FF0000"/>
                </a:solidFill>
              </a:rPr>
              <a:t> </a:t>
            </a:r>
            <a:endParaRPr kumimoji="1" lang="ja-JP" altLang="en-US" sz="2800" dirty="0">
              <a:solidFill>
                <a:srgbClr val="FF0000"/>
              </a:solidFill>
            </a:endParaRPr>
          </a:p>
        </p:txBody>
      </p:sp>
      <p:sp>
        <p:nvSpPr>
          <p:cNvPr id="26" name="円形吹き出し 25"/>
          <p:cNvSpPr/>
          <p:nvPr/>
        </p:nvSpPr>
        <p:spPr>
          <a:xfrm>
            <a:off x="5312228" y="2482273"/>
            <a:ext cx="3629771" cy="2513934"/>
          </a:xfrm>
          <a:prstGeom prst="wedgeEllipseCallout">
            <a:avLst>
              <a:gd name="adj1" fmla="val -53288"/>
              <a:gd name="adj2" fmla="val 36040"/>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Email Address : test@test.com</a:t>
            </a:r>
          </a:p>
          <a:p>
            <a:pPr algn="ctr"/>
            <a:r>
              <a:rPr lang="en-US" altLang="ja-JP" sz="24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Password : test</a:t>
            </a:r>
          </a:p>
          <a:p>
            <a:pPr algn="ctr"/>
            <a:r>
              <a:rPr kumimoji="1" lang="ja-JP" altLang="en-US" sz="2000" dirty="0" smtClean="0">
                <a:solidFill>
                  <a:srgbClr val="FF0000"/>
                </a:solidFill>
                <a:latin typeface="Arial" panose="020B0604020202020204" pitchFamily="34" charset="0"/>
                <a:ea typeface="HGP創英角ｺﾞｼｯｸUB" panose="020B0900000000000000" pitchFamily="50" charset="-128"/>
                <a:cs typeface="Arial" panose="020B0604020202020204" pitchFamily="34" charset="0"/>
              </a:rPr>
              <a:t>（誤ったパスワード）</a:t>
            </a:r>
            <a:endParaRPr kumimoji="1" lang="ja-JP" altLang="en-US" sz="2000" dirty="0">
              <a:solidFill>
                <a:srgbClr val="FF0000"/>
              </a:solidFill>
              <a:latin typeface="Arial" panose="020B0604020202020204" pitchFamily="34" charset="0"/>
              <a:ea typeface="HGP創英角ｺﾞｼｯｸUB" panose="020B0900000000000000" pitchFamily="50" charset="-128"/>
              <a:cs typeface="Arial" panose="020B0604020202020204" pitchFamily="34" charset="0"/>
            </a:endParaRPr>
          </a:p>
        </p:txBody>
      </p:sp>
    </p:spTree>
    <p:extLst>
      <p:ext uri="{BB962C8B-B14F-4D97-AF65-F5344CB8AC3E}">
        <p14:creationId xmlns:p14="http://schemas.microsoft.com/office/powerpoint/2010/main" val="268083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sp>
        <p:nvSpPr>
          <p:cNvPr id="10" name="テキスト ボックス 9"/>
          <p:cNvSpPr txBox="1"/>
          <p:nvPr/>
        </p:nvSpPr>
        <p:spPr>
          <a:xfrm>
            <a:off x="822415" y="1524587"/>
            <a:ext cx="7338060" cy="830997"/>
          </a:xfrm>
          <a:prstGeom prst="rect">
            <a:avLst/>
          </a:prstGeom>
          <a:noFill/>
        </p:spPr>
        <p:txBody>
          <a:bodyPr wrap="square" rtlCol="0">
            <a:spAutoFit/>
          </a:bodyPr>
          <a:lstStyle/>
          <a:p>
            <a:r>
              <a:rPr kumimoji="1" lang="en-US" altLang="ja-JP" sz="2400" dirty="0" smtClean="0"/>
              <a:t>Burp</a:t>
            </a:r>
            <a:r>
              <a:rPr kumimoji="1" lang="ja-JP" altLang="en-US" sz="2400" dirty="0" smtClean="0"/>
              <a:t>の画面を開き、</a:t>
            </a:r>
            <a:r>
              <a:rPr kumimoji="1" lang="en-US" altLang="ja-JP" sz="2400" dirty="0" smtClean="0"/>
              <a:t>Proxy</a:t>
            </a:r>
            <a:r>
              <a:rPr kumimoji="1" lang="ja-JP" altLang="en-US" sz="2400" dirty="0" smtClean="0"/>
              <a:t>→</a:t>
            </a:r>
            <a:r>
              <a:rPr kumimoji="1" lang="en-US" altLang="ja-JP" sz="2400" dirty="0" smtClean="0"/>
              <a:t>Intercept</a:t>
            </a:r>
            <a:r>
              <a:rPr lang="ja-JP" altLang="en-US" sz="2400" dirty="0" smtClean="0"/>
              <a:t>の順にタブを</a:t>
            </a:r>
            <a:endParaRPr kumimoji="1" lang="en-US" altLang="ja-JP" sz="2400" dirty="0" smtClean="0"/>
          </a:p>
          <a:p>
            <a:r>
              <a:rPr kumimoji="1" lang="ja-JP" altLang="en-US" sz="2400" dirty="0" smtClean="0"/>
              <a:t>クリックし、ボタンの「</a:t>
            </a:r>
            <a:r>
              <a:rPr kumimoji="1" lang="en-US" altLang="ja-JP" sz="2400" dirty="0" smtClean="0"/>
              <a:t>Intercept</a:t>
            </a:r>
            <a:r>
              <a:rPr lang="ja-JP" altLang="en-US" sz="2400" dirty="0" smtClean="0"/>
              <a:t> </a:t>
            </a:r>
            <a:r>
              <a:rPr lang="en-US" altLang="ja-JP" sz="2400" dirty="0" smtClean="0"/>
              <a:t>is on</a:t>
            </a:r>
            <a:r>
              <a:rPr lang="ja-JP" altLang="en-US" sz="2400" dirty="0" smtClean="0"/>
              <a:t>」を押す</a:t>
            </a:r>
            <a:endParaRPr kumimoji="1" lang="en-US" altLang="ja-JP" sz="2400" dirty="0" smtClean="0"/>
          </a:p>
        </p:txBody>
      </p:sp>
      <p:grpSp>
        <p:nvGrpSpPr>
          <p:cNvPr id="4" name="グループ化 3"/>
          <p:cNvGrpSpPr/>
          <p:nvPr/>
        </p:nvGrpSpPr>
        <p:grpSpPr>
          <a:xfrm>
            <a:off x="2068286" y="2373086"/>
            <a:ext cx="5032791" cy="4354286"/>
            <a:chOff x="666596" y="1645087"/>
            <a:chExt cx="4866938" cy="5114041"/>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6596" y="1645087"/>
              <a:ext cx="4866938" cy="5114041"/>
            </a:xfrm>
            <a:prstGeom prst="rect">
              <a:avLst/>
            </a:prstGeom>
          </p:spPr>
        </p:pic>
        <p:sp>
          <p:nvSpPr>
            <p:cNvPr id="3" name="正方形/長方形 2"/>
            <p:cNvSpPr/>
            <p:nvPr/>
          </p:nvSpPr>
          <p:spPr>
            <a:xfrm>
              <a:off x="2284592" y="2730638"/>
              <a:ext cx="725308" cy="20308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2" name="正方形/長方形 11"/>
          <p:cNvSpPr/>
          <p:nvPr/>
        </p:nvSpPr>
        <p:spPr>
          <a:xfrm>
            <a:off x="2669509" y="2760783"/>
            <a:ext cx="629952" cy="23456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068286" y="2918146"/>
            <a:ext cx="537754" cy="223901"/>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grpSp>
        <p:nvGrpSpPr>
          <p:cNvPr id="2" name="グループ化 1"/>
          <p:cNvGrpSpPr/>
          <p:nvPr/>
        </p:nvGrpSpPr>
        <p:grpSpPr>
          <a:xfrm>
            <a:off x="2026328" y="2416629"/>
            <a:ext cx="5144522" cy="4201658"/>
            <a:chOff x="514222" y="1601787"/>
            <a:chExt cx="5385024" cy="4638757"/>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14222" y="1601787"/>
              <a:ext cx="5385024" cy="4638757"/>
            </a:xfrm>
            <a:prstGeom prst="rect">
              <a:avLst/>
            </a:prstGeom>
          </p:spPr>
        </p:pic>
        <p:sp>
          <p:nvSpPr>
            <p:cNvPr id="9" name="正方形/長方形 8"/>
            <p:cNvSpPr/>
            <p:nvPr/>
          </p:nvSpPr>
          <p:spPr>
            <a:xfrm>
              <a:off x="1706831" y="4201987"/>
              <a:ext cx="404773" cy="19796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2" name="テキスト ボックス 11"/>
          <p:cNvSpPr txBox="1"/>
          <p:nvPr/>
        </p:nvSpPr>
        <p:spPr>
          <a:xfrm>
            <a:off x="952500" y="1462522"/>
            <a:ext cx="7573662" cy="954107"/>
          </a:xfrm>
          <a:prstGeom prst="rect">
            <a:avLst/>
          </a:prstGeom>
          <a:noFill/>
        </p:spPr>
        <p:txBody>
          <a:bodyPr wrap="square" rtlCol="0">
            <a:spAutoFit/>
          </a:bodyPr>
          <a:lstStyle/>
          <a:p>
            <a:r>
              <a:rPr lang="en-US" altLang="ja-JP" sz="2800" dirty="0" smtClean="0"/>
              <a:t>Login</a:t>
            </a:r>
            <a:r>
              <a:rPr lang="ja-JP" altLang="en-US" sz="2800" dirty="0" smtClean="0"/>
              <a:t>ボタンを押すと、画面読み込み中のまま</a:t>
            </a:r>
            <a:endParaRPr lang="en-US" altLang="ja-JP" sz="2800" dirty="0" smtClean="0"/>
          </a:p>
          <a:p>
            <a:r>
              <a:rPr kumimoji="1" lang="ja-JP" altLang="en-US" sz="2800" dirty="0" smtClean="0"/>
              <a:t>動作がしなく</a:t>
            </a:r>
            <a:r>
              <a:rPr lang="ja-JP" altLang="en-US" sz="2800" dirty="0" smtClean="0"/>
              <a:t>なりま</a:t>
            </a:r>
            <a:r>
              <a:rPr lang="ja-JP" altLang="en-US" sz="2800" dirty="0"/>
              <a:t>す</a:t>
            </a:r>
            <a:endParaRPr kumimoji="1" lang="ja-JP" altLang="en-US" sz="2800" dirty="0"/>
          </a:p>
        </p:txBody>
      </p:sp>
    </p:spTree>
    <p:extLst>
      <p:ext uri="{BB962C8B-B14F-4D97-AF65-F5344CB8AC3E}">
        <p14:creationId xmlns:p14="http://schemas.microsoft.com/office/powerpoint/2010/main" val="100934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679700" y="2255305"/>
            <a:ext cx="4236431" cy="4362982"/>
          </a:xfrm>
          <a:prstGeom prst="rect">
            <a:avLst/>
          </a:prstGeom>
        </p:spPr>
      </p:pic>
      <p:sp>
        <p:nvSpPr>
          <p:cNvPr id="7" name="正方形/長方形 6"/>
          <p:cNvSpPr/>
          <p:nvPr/>
        </p:nvSpPr>
        <p:spPr>
          <a:xfrm>
            <a:off x="2635250" y="4961954"/>
            <a:ext cx="1409700" cy="17930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718081" y="1601787"/>
            <a:ext cx="6858000" cy="461665"/>
          </a:xfrm>
          <a:prstGeom prst="rect">
            <a:avLst/>
          </a:prstGeom>
          <a:noFill/>
        </p:spPr>
        <p:txBody>
          <a:bodyPr wrap="square" rtlCol="0">
            <a:spAutoFit/>
          </a:bodyPr>
          <a:lstStyle/>
          <a:p>
            <a:r>
              <a:rPr lang="en-US" altLang="ja-JP" sz="2400" dirty="0" smtClean="0"/>
              <a:t>Burp</a:t>
            </a:r>
            <a:r>
              <a:rPr lang="ja-JP" altLang="en-US" sz="2400" dirty="0" smtClean="0"/>
              <a:t>を見てみると投稿内容が出ている</a:t>
            </a:r>
            <a:endParaRPr kumimoji="1" lang="ja-JP" altLang="en-US" sz="2400" dirty="0"/>
          </a:p>
        </p:txBody>
      </p:sp>
    </p:spTree>
    <p:extLst>
      <p:ext uri="{BB962C8B-B14F-4D97-AF65-F5344CB8AC3E}">
        <p14:creationId xmlns:p14="http://schemas.microsoft.com/office/powerpoint/2010/main" val="286801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n-ea"/>
              </a:rPr>
              <a:t>〇　演習</a:t>
            </a:r>
            <a:endParaRPr lang="en-US" altLang="ja-JP" sz="3600" dirty="0" smtClean="0">
              <a:latin typeface="+mn-ea"/>
            </a:endParaRPr>
          </a:p>
          <a:p>
            <a:pPr marL="0" indent="0" eaLnBrk="1" hangingPunct="1">
              <a:buNone/>
            </a:pPr>
            <a:endParaRPr lang="en-US" altLang="ja-JP" sz="3600" dirty="0" smtClean="0">
              <a:latin typeface="+mn-ea"/>
            </a:endParaRPr>
          </a:p>
        </p:txBody>
      </p:sp>
      <p:pic>
        <p:nvPicPr>
          <p:cNvPr id="3" name="図 2"/>
          <p:cNvPicPr>
            <a:picLocks noChangeAspect="1"/>
          </p:cNvPicPr>
          <p:nvPr/>
        </p:nvPicPr>
        <p:blipFill rotWithShape="1">
          <a:blip r:embed="rId4" cstate="email">
            <a:extLst>
              <a:ext uri="{28A0092B-C50C-407E-A947-70E740481C1C}">
                <a14:useLocalDpi xmlns:a14="http://schemas.microsoft.com/office/drawing/2010/main"/>
              </a:ext>
            </a:extLst>
          </a:blip>
          <a:srcRect t="-151"/>
          <a:stretch/>
        </p:blipFill>
        <p:spPr>
          <a:xfrm>
            <a:off x="2299736" y="2546884"/>
            <a:ext cx="4357203" cy="4311116"/>
          </a:xfrm>
          <a:prstGeom prst="rect">
            <a:avLst/>
          </a:prstGeom>
        </p:spPr>
      </p:pic>
      <p:sp>
        <p:nvSpPr>
          <p:cNvPr id="8" name="円形吹き出し 7"/>
          <p:cNvSpPr/>
          <p:nvPr/>
        </p:nvSpPr>
        <p:spPr>
          <a:xfrm>
            <a:off x="4892967" y="2535530"/>
            <a:ext cx="4027714" cy="2123555"/>
          </a:xfrm>
          <a:prstGeom prst="wedgeEllipseCallout">
            <a:avLst>
              <a:gd name="adj1" fmla="val -62197"/>
              <a:gd name="adj2" fmla="val 52356"/>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Email</a:t>
            </a:r>
            <a:r>
              <a:rPr lang="ja-JP" altLang="en-US" sz="2000" dirty="0" smtClean="0">
                <a:solidFill>
                  <a:schemeClr val="tx1"/>
                </a:solidFill>
                <a:latin typeface="HGP創英角ｺﾞｼｯｸUB" panose="020B0900000000000000" pitchFamily="50" charset="-128"/>
                <a:ea typeface="HGP創英角ｺﾞｼｯｸUB" panose="020B0900000000000000" pitchFamily="50" charset="-128"/>
              </a:rPr>
              <a:t> </a:t>
            </a:r>
            <a:r>
              <a:rPr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 kamakura%40test.com</a:t>
            </a:r>
          </a:p>
          <a:p>
            <a:pPr algn="ctr"/>
            <a:r>
              <a:rPr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Passwd : </a:t>
            </a:r>
            <a:r>
              <a:rPr lang="en-US" altLang="ja-JP" sz="2000" dirty="0" err="1" smtClean="0">
                <a:solidFill>
                  <a:schemeClr val="tx1"/>
                </a:solidFill>
                <a:latin typeface="HGP創英角ｺﾞｼｯｸUB" panose="020B0900000000000000" pitchFamily="50" charset="-128"/>
                <a:ea typeface="HGP創英角ｺﾞｼｯｸUB" panose="020B0900000000000000" pitchFamily="50" charset="-128"/>
              </a:rPr>
              <a:t>kamakura</a:t>
            </a:r>
            <a:endParaRPr lang="en-US" altLang="ja-JP" sz="2000" dirty="0" smtClean="0">
              <a:solidFill>
                <a:schemeClr val="tx1"/>
              </a:solidFill>
              <a:latin typeface="HGP創英角ｺﾞｼｯｸUB" panose="020B0900000000000000" pitchFamily="50" charset="-128"/>
              <a:ea typeface="HGP創英角ｺﾞｼｯｸUB" panose="020B0900000000000000" pitchFamily="50" charset="-128"/>
            </a:endParaRPr>
          </a:p>
          <a:p>
            <a:pPr algn="ctr"/>
            <a:r>
              <a:rPr lang="en-US" altLang="ja-JP" dirty="0" smtClean="0">
                <a:solidFill>
                  <a:srgbClr val="0000FF"/>
                </a:solidFill>
                <a:latin typeface="HGP創英角ｺﾞｼｯｸUB" panose="020B0900000000000000" pitchFamily="50" charset="-128"/>
                <a:ea typeface="HGP創英角ｺﾞｼｯｸUB" panose="020B0900000000000000" pitchFamily="50" charset="-128"/>
              </a:rPr>
              <a:t>(</a:t>
            </a:r>
            <a:r>
              <a:rPr lang="ja-JP" altLang="en-US" dirty="0" smtClean="0">
                <a:solidFill>
                  <a:srgbClr val="0000FF"/>
                </a:solidFill>
                <a:latin typeface="HGP創英角ｺﾞｼｯｸUB" panose="020B0900000000000000" pitchFamily="50" charset="-128"/>
                <a:ea typeface="HGP創英角ｺﾞｼｯｸUB" panose="020B0900000000000000" pitchFamily="50" charset="-128"/>
              </a:rPr>
              <a:t>正しいパスワードに変更</a:t>
            </a:r>
            <a:r>
              <a:rPr lang="en-US" altLang="ja-JP" dirty="0" smtClean="0">
                <a:solidFill>
                  <a:srgbClr val="0000FF"/>
                </a:solidFill>
                <a:latin typeface="HGP創英角ｺﾞｼｯｸUB" panose="020B0900000000000000" pitchFamily="50" charset="-128"/>
                <a:ea typeface="HGP創英角ｺﾞｼｯｸUB" panose="020B0900000000000000" pitchFamily="50" charset="-128"/>
              </a:rPr>
              <a:t>)</a:t>
            </a:r>
          </a:p>
        </p:txBody>
      </p:sp>
      <p:sp>
        <p:nvSpPr>
          <p:cNvPr id="9" name="テキスト ボックス 8"/>
          <p:cNvSpPr txBox="1"/>
          <p:nvPr/>
        </p:nvSpPr>
        <p:spPr>
          <a:xfrm>
            <a:off x="670084" y="1715887"/>
            <a:ext cx="7189470" cy="830997"/>
          </a:xfrm>
          <a:prstGeom prst="rect">
            <a:avLst/>
          </a:prstGeom>
          <a:noFill/>
        </p:spPr>
        <p:txBody>
          <a:bodyPr wrap="square" rtlCol="0">
            <a:spAutoFit/>
          </a:bodyPr>
          <a:lstStyle/>
          <a:p>
            <a:r>
              <a:rPr kumimoji="1" lang="ja-JP" altLang="en-US" sz="2400" dirty="0" smtClean="0"/>
              <a:t>下に表示されている</a:t>
            </a:r>
            <a:r>
              <a:rPr kumimoji="1" lang="en-US" altLang="ja-JP" sz="2400" dirty="0" smtClean="0"/>
              <a:t>Email</a:t>
            </a:r>
            <a:r>
              <a:rPr kumimoji="1" lang="ja-JP" altLang="en-US" sz="2400" dirty="0" smtClean="0"/>
              <a:t>と</a:t>
            </a:r>
            <a:r>
              <a:rPr kumimoji="1" lang="en-US" altLang="ja-JP" sz="2400" dirty="0" err="1" smtClean="0"/>
              <a:t>Passwd</a:t>
            </a:r>
            <a:r>
              <a:rPr kumimoji="1" lang="ja-JP" altLang="en-US" sz="2400" dirty="0" smtClean="0"/>
              <a:t>の部分を　　　　　下記内容に書き換える</a:t>
            </a:r>
            <a:endParaRPr kumimoji="1" lang="ja-JP" altLang="en-US" sz="2400" dirty="0"/>
          </a:p>
        </p:txBody>
      </p:sp>
      <p:sp>
        <p:nvSpPr>
          <p:cNvPr id="2" name="正方形/長方形 1"/>
          <p:cNvSpPr/>
          <p:nvPr/>
        </p:nvSpPr>
        <p:spPr>
          <a:xfrm>
            <a:off x="2235200" y="5245100"/>
            <a:ext cx="1911350" cy="17145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4894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pic>
        <p:nvPicPr>
          <p:cNvPr id="3" name="図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71049" y="2432784"/>
            <a:ext cx="6995051" cy="4325677"/>
          </a:xfrm>
          <a:prstGeom prst="rect">
            <a:avLst/>
          </a:prstGeom>
        </p:spPr>
      </p:pic>
      <p:sp>
        <p:nvSpPr>
          <p:cNvPr id="7" name="テキスト ボックス 6"/>
          <p:cNvSpPr txBox="1"/>
          <p:nvPr/>
        </p:nvSpPr>
        <p:spPr>
          <a:xfrm>
            <a:off x="718081" y="1601787"/>
            <a:ext cx="6858000" cy="830997"/>
          </a:xfrm>
          <a:prstGeom prst="rect">
            <a:avLst/>
          </a:prstGeom>
          <a:noFill/>
        </p:spPr>
        <p:txBody>
          <a:bodyPr wrap="square" rtlCol="0">
            <a:spAutoFit/>
          </a:bodyPr>
          <a:lstStyle/>
          <a:p>
            <a:r>
              <a:rPr lang="en-US" altLang="ja-JP" sz="2400" dirty="0"/>
              <a:t>Burp</a:t>
            </a:r>
            <a:r>
              <a:rPr lang="ja-JP" altLang="en-US" sz="2400" dirty="0"/>
              <a:t>の画面を開き、</a:t>
            </a:r>
            <a:r>
              <a:rPr lang="en-US" altLang="ja-JP" sz="2400" dirty="0"/>
              <a:t>Proxy</a:t>
            </a:r>
            <a:r>
              <a:rPr lang="ja-JP" altLang="en-US" sz="2400" dirty="0"/>
              <a:t>→</a:t>
            </a:r>
            <a:r>
              <a:rPr lang="en-US" altLang="ja-JP" sz="2400" dirty="0"/>
              <a:t>Intercept</a:t>
            </a:r>
            <a:r>
              <a:rPr lang="ja-JP" altLang="en-US" sz="2400" dirty="0"/>
              <a:t>の順にタブを</a:t>
            </a:r>
            <a:endParaRPr lang="en-US" altLang="ja-JP" sz="2400" dirty="0"/>
          </a:p>
          <a:p>
            <a:r>
              <a:rPr lang="ja-JP" altLang="en-US" sz="2400" dirty="0"/>
              <a:t>クリックし、ボタンの「</a:t>
            </a:r>
            <a:r>
              <a:rPr lang="en-US" altLang="ja-JP" sz="2400" dirty="0">
                <a:solidFill>
                  <a:srgbClr val="C00000"/>
                </a:solidFill>
              </a:rPr>
              <a:t>Intercept</a:t>
            </a:r>
            <a:r>
              <a:rPr lang="ja-JP" altLang="en-US" sz="2400" dirty="0">
                <a:solidFill>
                  <a:srgbClr val="C00000"/>
                </a:solidFill>
              </a:rPr>
              <a:t> </a:t>
            </a:r>
            <a:r>
              <a:rPr lang="en-US" altLang="ja-JP" sz="2400" dirty="0">
                <a:solidFill>
                  <a:srgbClr val="C00000"/>
                </a:solidFill>
              </a:rPr>
              <a:t>is </a:t>
            </a:r>
            <a:r>
              <a:rPr lang="en-US" altLang="ja-JP" sz="2400" dirty="0" smtClean="0">
                <a:solidFill>
                  <a:srgbClr val="C00000"/>
                </a:solidFill>
              </a:rPr>
              <a:t>off</a:t>
            </a:r>
            <a:r>
              <a:rPr lang="ja-JP" altLang="en-US" sz="2400" dirty="0" smtClean="0"/>
              <a:t>」</a:t>
            </a:r>
            <a:r>
              <a:rPr lang="ja-JP" altLang="en-US" sz="2400" dirty="0"/>
              <a:t>を押す</a:t>
            </a:r>
            <a:endParaRPr lang="en-US" altLang="ja-JP" sz="2400" dirty="0"/>
          </a:p>
        </p:txBody>
      </p:sp>
      <p:sp>
        <p:nvSpPr>
          <p:cNvPr id="9" name="正方形/長方形 8"/>
          <p:cNvSpPr/>
          <p:nvPr/>
        </p:nvSpPr>
        <p:spPr>
          <a:xfrm>
            <a:off x="2287691" y="3072546"/>
            <a:ext cx="981719" cy="23456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231434" y="3327406"/>
            <a:ext cx="640408" cy="29065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117742" y="3859670"/>
            <a:ext cx="945299" cy="29065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3176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リクエスト</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sp>
        <p:nvSpPr>
          <p:cNvPr id="8" name="正方形/長方形 7"/>
          <p:cNvSpPr/>
          <p:nvPr/>
        </p:nvSpPr>
        <p:spPr>
          <a:xfrm>
            <a:off x="738271" y="1601787"/>
            <a:ext cx="7704054" cy="886376"/>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Kamakura </a:t>
            </a:r>
            <a:r>
              <a:rPr lang="ja-JP" altLang="en-US" sz="2800" dirty="0" smtClean="0">
                <a:solidFill>
                  <a:schemeClr val="tx1"/>
                </a:solidFill>
                <a:latin typeface="+mn-ea"/>
                <a:cs typeface="Arial" panose="020B0604020202020204" pitchFamily="34" charset="0"/>
              </a:rPr>
              <a:t>と表示されてることを確認しよう！</a:t>
            </a:r>
            <a:endParaRPr lang="en-US" altLang="ja-JP" sz="2800" dirty="0" smtClean="0">
              <a:solidFill>
                <a:schemeClr val="tx1"/>
              </a:solidFill>
              <a:latin typeface="+mn-ea"/>
              <a:cs typeface="Arial" panose="020B0604020202020204" pitchFamily="34" charset="0"/>
            </a:endParaRPr>
          </a:p>
        </p:txBody>
      </p:sp>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129902" y="2564761"/>
            <a:ext cx="4920792" cy="4053526"/>
          </a:xfrm>
          <a:prstGeom prst="rect">
            <a:avLst/>
          </a:prstGeom>
        </p:spPr>
      </p:pic>
    </p:spTree>
    <p:extLst>
      <p:ext uri="{BB962C8B-B14F-4D97-AF65-F5344CB8AC3E}">
        <p14:creationId xmlns:p14="http://schemas.microsoft.com/office/powerpoint/2010/main" val="143026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200" y="274638"/>
            <a:ext cx="8552576" cy="674268"/>
          </a:xfrm>
        </p:spPr>
        <p:txBody>
          <a:bodyPr/>
          <a:lstStyle/>
          <a:p>
            <a:pPr algn="l"/>
            <a:r>
              <a:rPr kumimoji="1" lang="ja-JP" altLang="en-US" sz="4000" dirty="0" smtClean="0">
                <a:solidFill>
                  <a:schemeClr val="bg1"/>
                </a:solidFill>
              </a:rPr>
              <a:t>これができると何がまずいのか（再掲）</a:t>
            </a:r>
            <a:endParaRPr kumimoji="1" lang="ja-JP" altLang="en-US" sz="4000" dirty="0">
              <a:solidFill>
                <a:schemeClr val="bg1"/>
              </a:solidFill>
            </a:endParaRPr>
          </a:p>
        </p:txBody>
      </p:sp>
      <p:sp>
        <p:nvSpPr>
          <p:cNvPr id="6" name="コンテンツ プレースホルダー 5"/>
          <p:cNvSpPr>
            <a:spLocks noGrp="1"/>
          </p:cNvSpPr>
          <p:nvPr>
            <p:ph idx="1"/>
          </p:nvPr>
        </p:nvSpPr>
        <p:spPr>
          <a:xfrm>
            <a:off x="457200" y="1600200"/>
            <a:ext cx="8229600" cy="5039497"/>
          </a:xfrm>
        </p:spPr>
        <p:txBody>
          <a:bodyPr/>
          <a:lstStyle/>
          <a:p>
            <a:r>
              <a:rPr lang="ja-JP" altLang="en-US" sz="3600" dirty="0" smtClean="0"/>
              <a:t>送る</a:t>
            </a:r>
            <a:r>
              <a:rPr lang="ja-JP" altLang="en-US" sz="3600" dirty="0"/>
              <a:t>前</a:t>
            </a:r>
            <a:r>
              <a:rPr lang="ja-JP" altLang="en-US" sz="3600" dirty="0" smtClean="0"/>
              <a:t>に内容をチェックする様なページがあったとする</a:t>
            </a:r>
            <a:endParaRPr lang="en-US" altLang="ja-JP" sz="3600" dirty="0" smtClean="0"/>
          </a:p>
          <a:p>
            <a:r>
              <a:rPr lang="ja-JP" altLang="en-US" sz="3600" dirty="0" smtClean="0"/>
              <a:t>送った後に内容を書き換えられることはシステムを作った人は</a:t>
            </a:r>
            <a:r>
              <a:rPr lang="ja-JP" altLang="en-US" sz="3600" u="sng" dirty="0" smtClean="0">
                <a:solidFill>
                  <a:srgbClr val="FF0000"/>
                </a:solidFill>
              </a:rPr>
              <a:t>想定していない</a:t>
            </a:r>
            <a:r>
              <a:rPr lang="ja-JP" altLang="en-US" sz="3600" dirty="0" smtClean="0"/>
              <a:t>（場合が多い）</a:t>
            </a:r>
            <a:endParaRPr kumimoji="1" lang="ja-JP" altLang="en-US" sz="3600" dirty="0"/>
          </a:p>
        </p:txBody>
      </p:sp>
      <p:pic>
        <p:nvPicPr>
          <p:cNvPr id="12292" name="Picture 4" descr="https://4.bp.blogspot.com/-6Z_bn3OBtt8/XAnvVYu5lsI/AAAAAAABQnQ/-Tv5U4Hbxt44cIRVfhFRJZrQ5qgNLgsowCLcBGAs/s800/business_woman3_1_question.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23810" y="5115696"/>
            <a:ext cx="1210237" cy="164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595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eaLnBrk="1" hangingPunct="1"/>
            <a:r>
              <a:rPr lang="ja-JP" altLang="en-US" sz="4400" dirty="0" smtClean="0">
                <a:latin typeface="+mj-ea"/>
                <a:ea typeface="+mj-ea"/>
              </a:rPr>
              <a:t>セキュリティのイメージ</a:t>
            </a:r>
            <a:endParaRPr lang="en-US" altLang="ja-JP" sz="4400" dirty="0" smtClean="0">
              <a:latin typeface="+mj-ea"/>
              <a:ea typeface="+mj-ea"/>
            </a:endParaRPr>
          </a:p>
          <a:p>
            <a:pPr eaLnBrk="1" hangingPunct="1"/>
            <a:endParaRPr lang="en-US" altLang="ja-JP" sz="2400" dirty="0">
              <a:latin typeface="+mj-ea"/>
              <a:ea typeface="+mj-ea"/>
            </a:endParaRPr>
          </a:p>
          <a:p>
            <a:pPr eaLnBrk="1" hangingPunct="1"/>
            <a:r>
              <a:rPr lang="en-US" altLang="ja-JP" sz="4400" dirty="0" smtClean="0">
                <a:latin typeface="+mj-ea"/>
                <a:ea typeface="+mj-ea"/>
              </a:rPr>
              <a:t>Java</a:t>
            </a:r>
            <a:r>
              <a:rPr lang="ja-JP" altLang="en-US" sz="4400" dirty="0" err="1" smtClean="0">
                <a:latin typeface="+mj-ea"/>
                <a:ea typeface="+mj-ea"/>
              </a:rPr>
              <a:t>、</a:t>
            </a:r>
            <a:r>
              <a:rPr lang="en-US" altLang="ja-JP" sz="4400" dirty="0" smtClean="0">
                <a:latin typeface="+mj-ea"/>
                <a:ea typeface="+mj-ea"/>
              </a:rPr>
              <a:t>Burp</a:t>
            </a:r>
            <a:r>
              <a:rPr lang="ja-JP" altLang="en-US" sz="4400" dirty="0" smtClean="0">
                <a:latin typeface="+mj-ea"/>
                <a:ea typeface="+mj-ea"/>
              </a:rPr>
              <a:t> </a:t>
            </a:r>
            <a:r>
              <a:rPr lang="en-US" altLang="ja-JP" sz="4400" dirty="0" smtClean="0">
                <a:latin typeface="+mj-ea"/>
                <a:ea typeface="+mj-ea"/>
              </a:rPr>
              <a:t>suite</a:t>
            </a:r>
            <a:r>
              <a:rPr lang="ja-JP" altLang="en-US" sz="4400" dirty="0" err="1">
                <a:latin typeface="+mj-ea"/>
                <a:ea typeface="+mj-ea"/>
              </a:rPr>
              <a:t>、</a:t>
            </a:r>
            <a:r>
              <a:rPr lang="en-US" altLang="ja-JP" sz="4400" dirty="0" smtClean="0">
                <a:latin typeface="+mj-ea"/>
                <a:ea typeface="+mj-ea"/>
              </a:rPr>
              <a:t>Firefox</a:t>
            </a:r>
            <a:r>
              <a:rPr lang="ja-JP" altLang="en-US" sz="4400" dirty="0" err="1" smtClean="0">
                <a:latin typeface="+mj-ea"/>
                <a:ea typeface="+mj-ea"/>
              </a:rPr>
              <a:t>、</a:t>
            </a:r>
            <a:r>
              <a:rPr lang="en-US" altLang="ja-JP" sz="4400" dirty="0" err="1" smtClean="0">
                <a:latin typeface="+mj-ea"/>
                <a:ea typeface="+mj-ea"/>
              </a:rPr>
              <a:t>Badstore</a:t>
            </a:r>
            <a:r>
              <a:rPr lang="ja-JP" altLang="en-US" sz="4400" dirty="0" smtClean="0">
                <a:latin typeface="+mj-ea"/>
                <a:ea typeface="+mj-ea"/>
              </a:rPr>
              <a:t>のインストール</a:t>
            </a:r>
            <a:endParaRPr lang="en-US" altLang="ja-JP" sz="4400" dirty="0">
              <a:latin typeface="+mj-ea"/>
              <a:ea typeface="+mj-ea"/>
            </a:endParaRPr>
          </a:p>
          <a:p>
            <a:pPr eaLnBrk="1" hangingPunct="1"/>
            <a:endParaRPr lang="en-US" altLang="ja-JP" sz="2800" dirty="0" smtClean="0">
              <a:latin typeface="+mj-ea"/>
              <a:ea typeface="+mj-ea"/>
            </a:endParaRPr>
          </a:p>
          <a:p>
            <a:pPr eaLnBrk="1" hangingPunct="1"/>
            <a:r>
              <a:rPr lang="ja-JP" altLang="en-US" sz="4400" dirty="0" smtClean="0">
                <a:latin typeface="+mj-ea"/>
                <a:ea typeface="+mj-ea"/>
              </a:rPr>
              <a:t>簡単なリクエスト、レスポンス</a:t>
            </a:r>
            <a:endParaRPr lang="en-US" altLang="ja-JP" sz="4400" dirty="0" smtClean="0">
              <a:latin typeface="+mj-ea"/>
              <a:ea typeface="+mj-ea"/>
            </a:endParaRPr>
          </a:p>
          <a:p>
            <a:pPr marL="0" indent="0" eaLnBrk="1" hangingPunct="1">
              <a:buNone/>
            </a:pPr>
            <a:endParaRPr lang="en-US" altLang="ja-JP" sz="4000" dirty="0" smtClean="0">
              <a:latin typeface="+mj-ea"/>
              <a:ea typeface="+mj-ea"/>
            </a:endParaRPr>
          </a:p>
        </p:txBody>
      </p:sp>
      <p:pic>
        <p:nvPicPr>
          <p:cNvPr id="4" name="図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482522" y="1085959"/>
            <a:ext cx="1367155" cy="1622736"/>
          </a:xfrm>
          <a:prstGeom prst="rect">
            <a:avLst/>
          </a:prstGeom>
        </p:spPr>
      </p:pic>
      <p:sp>
        <p:nvSpPr>
          <p:cNvPr id="6" name="乗算 5"/>
          <p:cNvSpPr/>
          <p:nvPr/>
        </p:nvSpPr>
        <p:spPr>
          <a:xfrm>
            <a:off x="7607097" y="955123"/>
            <a:ext cx="1163532" cy="1884408"/>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Picture 6" descr="ãã³ãã®ã¤ã©ã¹ã"/>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31876" y="2863490"/>
            <a:ext cx="1217801" cy="1217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æ¢åµã®ã¤ã©ã¹ãï¼å¥³æ§ï¼"/>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82522" y="4178647"/>
            <a:ext cx="1489531" cy="21665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199" y="274638"/>
            <a:ext cx="8544187" cy="674268"/>
          </a:xfrm>
        </p:spPr>
        <p:txBody>
          <a:bodyPr/>
          <a:lstStyle/>
          <a:p>
            <a:pPr algn="l"/>
            <a:r>
              <a:rPr lang="ja-JP" altLang="en-US" sz="4000" dirty="0">
                <a:solidFill>
                  <a:schemeClr val="bg1"/>
                </a:solidFill>
              </a:rPr>
              <a:t>これができると何がまずいのか（再掲）</a:t>
            </a:r>
            <a:endParaRPr kumimoji="1" lang="ja-JP" altLang="en-US" sz="4000" dirty="0">
              <a:solidFill>
                <a:schemeClr val="bg1"/>
              </a:solidFill>
            </a:endParaRPr>
          </a:p>
        </p:txBody>
      </p:sp>
      <p:sp>
        <p:nvSpPr>
          <p:cNvPr id="6" name="コンテンツ プレースホルダー 5"/>
          <p:cNvSpPr>
            <a:spLocks noGrp="1"/>
          </p:cNvSpPr>
          <p:nvPr>
            <p:ph idx="1"/>
          </p:nvPr>
        </p:nvSpPr>
        <p:spPr>
          <a:xfrm>
            <a:off x="457200" y="1600200"/>
            <a:ext cx="8229600" cy="5039497"/>
          </a:xfrm>
        </p:spPr>
        <p:txBody>
          <a:bodyPr/>
          <a:lstStyle/>
          <a:p>
            <a:r>
              <a:rPr lang="ja-JP" altLang="en-US" sz="3600" dirty="0" smtClean="0"/>
              <a:t>つまり、システムを作った人が</a:t>
            </a:r>
            <a:r>
              <a:rPr lang="ja-JP" altLang="en-US" sz="3600" u="sng" dirty="0" smtClean="0">
                <a:solidFill>
                  <a:srgbClr val="FF0000"/>
                </a:solidFill>
              </a:rPr>
              <a:t>許可していない動作</a:t>
            </a:r>
            <a:r>
              <a:rPr lang="ja-JP" altLang="en-US" sz="3600" dirty="0" smtClean="0"/>
              <a:t>ができてしまう</a:t>
            </a:r>
            <a:endParaRPr lang="en-US" altLang="ja-JP" sz="3600" dirty="0" smtClean="0"/>
          </a:p>
          <a:p>
            <a:pPr lvl="1"/>
            <a:r>
              <a:rPr lang="ja-JP" altLang="en-US" sz="3600" dirty="0"/>
              <a:t>例えば</a:t>
            </a:r>
            <a:r>
              <a:rPr lang="ja-JP" altLang="en-US" sz="3600" dirty="0" smtClean="0"/>
              <a:t>、残高足りないのにショッピングサイトで買い物できちゃったりとか</a:t>
            </a:r>
            <a:endParaRPr lang="en-US" altLang="ja-JP" sz="3600" dirty="0" smtClean="0"/>
          </a:p>
          <a:p>
            <a:pPr lvl="1"/>
            <a:r>
              <a:rPr kumimoji="1" lang="ja-JP" altLang="en-US" sz="3600" dirty="0" smtClean="0"/>
              <a:t>インターネットバンキングの振込機能でマイナスの値を振り込んでみたりとか</a:t>
            </a:r>
            <a:endParaRPr kumimoji="1" lang="ja-JP" altLang="en-US" sz="3600" dirty="0"/>
          </a:p>
        </p:txBody>
      </p:sp>
      <p:pic>
        <p:nvPicPr>
          <p:cNvPr id="4" name="Picture 2" descr="https://3.bp.blogspot.com/-QcDbWqQ448I/XAnvUT4TMDI/AAAAAAABQnE/_H4XzC4E93AEU2Y7fHMDBjri1drdyuAPQCLcBGAs/s800/business_woman2_2_shock.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97720" y="5164899"/>
            <a:ext cx="1246280" cy="169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4157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本日</a:t>
            </a:r>
            <a:r>
              <a:rPr lang="ja-JP" altLang="en-US" sz="3000" dirty="0" smtClean="0">
                <a:solidFill>
                  <a:schemeClr val="bg1"/>
                </a:solidFill>
              </a:rPr>
              <a:t>の講義</a:t>
            </a:r>
          </a:p>
        </p:txBody>
      </p:sp>
      <p:sp>
        <p:nvSpPr>
          <p:cNvPr id="3075" name="コンテンツ プレースホルダ 2"/>
          <p:cNvSpPr>
            <a:spLocks noGrp="1"/>
          </p:cNvSpPr>
          <p:nvPr>
            <p:ph idx="1"/>
          </p:nvPr>
        </p:nvSpPr>
        <p:spPr>
          <a:xfrm>
            <a:off x="363538" y="1328738"/>
            <a:ext cx="7802562" cy="5016500"/>
          </a:xfrm>
        </p:spPr>
        <p:txBody>
          <a:bodyPr/>
          <a:lstStyle/>
          <a:p>
            <a:pPr eaLnBrk="1" hangingPunct="1"/>
            <a:endParaRPr lang="en-US" altLang="ja-JP" sz="2500"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endParaRPr lang="en-US" altLang="ja-JP" sz="2500" dirty="0">
              <a:latin typeface="HGP創英角ｺﾞｼｯｸUB" panose="020B0900000000000000" pitchFamily="50" charset="-128"/>
              <a:ea typeface="HGP創英角ｺﾞｼｯｸUB" panose="020B0900000000000000" pitchFamily="50" charset="-128"/>
            </a:endParaRPr>
          </a:p>
        </p:txBody>
      </p:sp>
      <p:sp>
        <p:nvSpPr>
          <p:cNvPr id="2" name="角丸四角形 1"/>
          <p:cNvSpPr/>
          <p:nvPr/>
        </p:nvSpPr>
        <p:spPr>
          <a:xfrm>
            <a:off x="2288382" y="1820862"/>
            <a:ext cx="4379912" cy="1143000"/>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5400" dirty="0" smtClean="0">
                <a:solidFill>
                  <a:schemeClr val="tx1"/>
                </a:solidFill>
                <a:latin typeface="+mn-ea"/>
              </a:rPr>
              <a:t>レスポンス</a:t>
            </a:r>
            <a:endParaRPr kumimoji="1" lang="ja-JP" altLang="en-US" sz="5400" dirty="0">
              <a:solidFill>
                <a:schemeClr val="tx1"/>
              </a:solidFill>
              <a:latin typeface="+mn-ea"/>
            </a:endParaRPr>
          </a:p>
        </p:txBody>
      </p:sp>
      <p:pic>
        <p:nvPicPr>
          <p:cNvPr id="3" name="図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08850" y="4775200"/>
            <a:ext cx="1714500" cy="1714500"/>
          </a:xfrm>
          <a:prstGeom prst="rect">
            <a:avLst/>
          </a:prstGeom>
        </p:spPr>
      </p:pic>
    </p:spTree>
    <p:extLst>
      <p:ext uri="{BB962C8B-B14F-4D97-AF65-F5344CB8AC3E}">
        <p14:creationId xmlns:p14="http://schemas.microsoft.com/office/powerpoint/2010/main" val="298076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eaLnBrk="1" hangingPunct="1"/>
            <a:endParaRPr lang="en-US" altLang="ja-JP" sz="2500" dirty="0" smtClean="0"/>
          </a:p>
          <a:p>
            <a:pPr eaLnBrk="1" hangingPunct="1"/>
            <a:endParaRPr lang="en-US" altLang="ja-JP" sz="2500" dirty="0"/>
          </a:p>
          <a:p>
            <a:pPr eaLnBrk="1" hangingPunct="1"/>
            <a:endParaRPr lang="en-US" altLang="ja-JP" sz="2500" dirty="0" smtClean="0"/>
          </a:p>
          <a:p>
            <a:pPr eaLnBrk="1" hangingPunct="1"/>
            <a:endParaRPr lang="en-US" altLang="ja-JP" dirty="0" smtClean="0"/>
          </a:p>
          <a:p>
            <a:pPr eaLnBrk="1" hangingPunct="1"/>
            <a:endParaRPr lang="ja-JP" altLang="en-US" sz="2500" dirty="0" smtClean="0"/>
          </a:p>
        </p:txBody>
      </p:sp>
      <p:pic>
        <p:nvPicPr>
          <p:cNvPr id="2" name="図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3538" y="2942550"/>
            <a:ext cx="1787991" cy="1743409"/>
          </a:xfrm>
          <a:prstGeom prst="rect">
            <a:avLst/>
          </a:prstGeom>
        </p:spPr>
      </p:pic>
      <p:pic>
        <p:nvPicPr>
          <p:cNvPr id="3" name="図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0118" y="2509490"/>
            <a:ext cx="2273020" cy="2685048"/>
          </a:xfrm>
          <a:prstGeom prst="rect">
            <a:avLst/>
          </a:prstGeom>
        </p:spPr>
      </p:pic>
      <p:sp>
        <p:nvSpPr>
          <p:cNvPr id="8" name="右矢印 7"/>
          <p:cNvSpPr/>
          <p:nvPr/>
        </p:nvSpPr>
        <p:spPr>
          <a:xfrm>
            <a:off x="2554941" y="3272699"/>
            <a:ext cx="3765177" cy="31163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左矢印 8"/>
          <p:cNvSpPr/>
          <p:nvPr/>
        </p:nvSpPr>
        <p:spPr>
          <a:xfrm>
            <a:off x="2477527" y="4423399"/>
            <a:ext cx="3842591" cy="578907"/>
          </a:xfrm>
          <a:prstGeom prst="lef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額縁 5"/>
          <p:cNvSpPr/>
          <p:nvPr/>
        </p:nvSpPr>
        <p:spPr>
          <a:xfrm>
            <a:off x="753035" y="1200488"/>
            <a:ext cx="7689290" cy="766415"/>
          </a:xfrm>
          <a:prstGeom prst="bevel">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200" dirty="0" smtClean="0">
                <a:solidFill>
                  <a:schemeClr val="tx1"/>
                </a:solidFill>
                <a:latin typeface="HGP創英角ｺﾞｼｯｸUB" panose="020B0900000000000000" pitchFamily="50" charset="-128"/>
                <a:ea typeface="HGP創英角ｺﾞｼｯｸUB" panose="020B0900000000000000" pitchFamily="50" charset="-128"/>
              </a:rPr>
              <a:t>通常の</a:t>
            </a:r>
            <a:r>
              <a:rPr lang="ja-JP" altLang="en-US" sz="3200" dirty="0">
                <a:solidFill>
                  <a:schemeClr val="tx1"/>
                </a:solidFill>
                <a:latin typeface="HGP創英角ｺﾞｼｯｸUB" panose="020B0900000000000000" pitchFamily="50" charset="-128"/>
                <a:ea typeface="HGP創英角ｺﾞｼｯｸUB" panose="020B0900000000000000" pitchFamily="50" charset="-128"/>
              </a:rPr>
              <a:t>レスポンス</a:t>
            </a:r>
            <a:r>
              <a:rPr kumimoji="1" lang="ja-JP" altLang="en-US" sz="3200" dirty="0" smtClean="0">
                <a:solidFill>
                  <a:schemeClr val="tx1"/>
                </a:solidFill>
                <a:latin typeface="HGP創英角ｺﾞｼｯｸUB" panose="020B0900000000000000" pitchFamily="50" charset="-128"/>
                <a:ea typeface="HGP創英角ｺﾞｼｯｸUB" panose="020B0900000000000000" pitchFamily="50" charset="-128"/>
              </a:rPr>
              <a:t>方法</a:t>
            </a:r>
            <a:endParaRPr kumimoji="1" lang="ja-JP" altLang="en-US" sz="32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 name="テキスト ボックス 6"/>
          <p:cNvSpPr txBox="1"/>
          <p:nvPr/>
        </p:nvSpPr>
        <p:spPr>
          <a:xfrm>
            <a:off x="753035" y="5299271"/>
            <a:ext cx="2554941" cy="523220"/>
          </a:xfrm>
          <a:prstGeom prst="rect">
            <a:avLst/>
          </a:prstGeom>
          <a:noFill/>
        </p:spPr>
        <p:txBody>
          <a:bodyPr wrap="square" rtlCol="0">
            <a:spAutoFit/>
          </a:bodyPr>
          <a:lstStyle/>
          <a:p>
            <a:r>
              <a:rPr kumimoji="1" lang="ja-JP" altLang="en-US" sz="2800" dirty="0" smtClean="0"/>
              <a:t>クライアント</a:t>
            </a:r>
            <a:endParaRPr kumimoji="1" lang="ja-JP" altLang="en-US" sz="2800" dirty="0"/>
          </a:p>
        </p:txBody>
      </p:sp>
      <p:sp>
        <p:nvSpPr>
          <p:cNvPr id="10" name="テキスト ボックス 9"/>
          <p:cNvSpPr txBox="1"/>
          <p:nvPr/>
        </p:nvSpPr>
        <p:spPr>
          <a:xfrm>
            <a:off x="6400986" y="5322788"/>
            <a:ext cx="2469870" cy="523220"/>
          </a:xfrm>
          <a:prstGeom prst="rect">
            <a:avLst/>
          </a:prstGeom>
          <a:noFill/>
        </p:spPr>
        <p:txBody>
          <a:bodyPr wrap="square" rtlCol="0">
            <a:spAutoFit/>
          </a:bodyPr>
          <a:lstStyle/>
          <a:p>
            <a:r>
              <a:rPr kumimoji="1" lang="en-US" altLang="ja-JP" sz="2800" dirty="0" smtClean="0"/>
              <a:t>Web</a:t>
            </a:r>
            <a:r>
              <a:rPr kumimoji="1" lang="ja-JP" altLang="en-US" sz="2800" dirty="0" smtClean="0"/>
              <a:t>サーバー</a:t>
            </a:r>
            <a:endParaRPr kumimoji="1" lang="ja-JP" altLang="en-US" sz="2800" dirty="0"/>
          </a:p>
        </p:txBody>
      </p:sp>
      <p:sp>
        <p:nvSpPr>
          <p:cNvPr id="12" name="テキスト ボックス 11"/>
          <p:cNvSpPr txBox="1"/>
          <p:nvPr/>
        </p:nvSpPr>
        <p:spPr>
          <a:xfrm>
            <a:off x="3111126" y="2730112"/>
            <a:ext cx="4345502" cy="523220"/>
          </a:xfrm>
          <a:prstGeom prst="rect">
            <a:avLst/>
          </a:prstGeom>
          <a:noFill/>
        </p:spPr>
        <p:txBody>
          <a:bodyPr wrap="square" rtlCol="0">
            <a:spAutoFit/>
          </a:bodyPr>
          <a:lstStyle/>
          <a:p>
            <a:r>
              <a:rPr kumimoji="1" lang="ja-JP" altLang="en-US" sz="2800" dirty="0" smtClean="0"/>
              <a:t>①リクエスト送信</a:t>
            </a:r>
            <a:endParaRPr kumimoji="1" lang="ja-JP" altLang="en-US" sz="2800" dirty="0"/>
          </a:p>
        </p:txBody>
      </p:sp>
      <p:sp>
        <p:nvSpPr>
          <p:cNvPr id="14" name="テキスト ボックス 13"/>
          <p:cNvSpPr txBox="1"/>
          <p:nvPr/>
        </p:nvSpPr>
        <p:spPr>
          <a:xfrm>
            <a:off x="3111126" y="5194538"/>
            <a:ext cx="3012142" cy="523220"/>
          </a:xfrm>
          <a:prstGeom prst="rect">
            <a:avLst/>
          </a:prstGeom>
          <a:noFill/>
        </p:spPr>
        <p:txBody>
          <a:bodyPr wrap="square" rtlCol="0">
            <a:spAutoFit/>
          </a:bodyPr>
          <a:lstStyle/>
          <a:p>
            <a:r>
              <a:rPr kumimoji="1" lang="ja-JP" altLang="en-US" sz="2800" dirty="0" smtClean="0"/>
              <a:t>②レスポンス送信</a:t>
            </a:r>
            <a:endParaRPr kumimoji="1" lang="ja-JP" altLang="en-US" sz="2800" dirty="0"/>
          </a:p>
        </p:txBody>
      </p:sp>
    </p:spTree>
    <p:extLst>
      <p:ext uri="{BB962C8B-B14F-4D97-AF65-F5344CB8AC3E}">
        <p14:creationId xmlns:p14="http://schemas.microsoft.com/office/powerpoint/2010/main" val="28001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レスポンス</a:t>
            </a:r>
            <a:r>
              <a:rPr lang="en-US" altLang="ja-JP" sz="3000" dirty="0" smtClean="0">
                <a:solidFill>
                  <a:schemeClr val="bg1"/>
                </a:solidFill>
              </a:rPr>
              <a:t/>
            </a:r>
            <a:br>
              <a:rPr lang="en-US" altLang="ja-JP" sz="3000" dirty="0" smtClean="0">
                <a:solidFill>
                  <a:schemeClr val="bg1"/>
                </a:solidFill>
              </a:rPr>
            </a:b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marL="0" indent="0" eaLnBrk="1" hangingPunct="1">
              <a:buNone/>
            </a:pPr>
            <a:endParaRPr lang="en-US" altLang="ja-JP" sz="2500" dirty="0" smtClean="0"/>
          </a:p>
          <a:p>
            <a:pPr eaLnBrk="1" hangingPunct="1"/>
            <a:endParaRPr lang="en-US" altLang="ja-JP" sz="2500" dirty="0" smtClean="0"/>
          </a:p>
        </p:txBody>
      </p:sp>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538" y="1899139"/>
            <a:ext cx="6049107" cy="4590562"/>
          </a:xfrm>
          <a:prstGeom prst="rect">
            <a:avLst/>
          </a:prstGeom>
        </p:spPr>
      </p:pic>
      <p:sp>
        <p:nvSpPr>
          <p:cNvPr id="3" name="正方形/長方形 2"/>
          <p:cNvSpPr/>
          <p:nvPr/>
        </p:nvSpPr>
        <p:spPr>
          <a:xfrm>
            <a:off x="6805552" y="1661532"/>
            <a:ext cx="2237275" cy="679939"/>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ステータス行</a:t>
            </a:r>
            <a:endParaRPr kumimoji="1" lang="ja-JP" altLang="en-US" sz="2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7" name="四角形吹き出し 6"/>
          <p:cNvSpPr/>
          <p:nvPr/>
        </p:nvSpPr>
        <p:spPr>
          <a:xfrm>
            <a:off x="363538" y="1301132"/>
            <a:ext cx="2476500" cy="453544"/>
          </a:xfrm>
          <a:prstGeom prst="wedgeRectCallout">
            <a:avLst>
              <a:gd name="adj1" fmla="val -26987"/>
              <a:gd name="adj2" fmla="val 87702"/>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tx1"/>
                </a:solidFill>
                <a:latin typeface="HGP創英角ｺﾞｼｯｸUB" panose="020B0900000000000000" pitchFamily="50" charset="-128"/>
                <a:ea typeface="HGP創英角ｺﾞｼｯｸUB" panose="020B0900000000000000" pitchFamily="50" charset="-128"/>
              </a:rPr>
              <a:t>HTTP</a:t>
            </a:r>
            <a:r>
              <a:rPr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のバージョン</a:t>
            </a:r>
            <a:endParaRPr lang="en-US" altLang="ja-JP" sz="2400" dirty="0" smtClean="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 name="四角形吹き出し 7"/>
          <p:cNvSpPr/>
          <p:nvPr/>
        </p:nvSpPr>
        <p:spPr>
          <a:xfrm>
            <a:off x="2937669" y="1323976"/>
            <a:ext cx="2476500" cy="453544"/>
          </a:xfrm>
          <a:prstGeom prst="wedgeRectCallout">
            <a:avLst>
              <a:gd name="adj1" fmla="val -64699"/>
              <a:gd name="adj2" fmla="val 94379"/>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ステータス</a:t>
            </a:r>
            <a:r>
              <a:rPr lang="ja-JP" altLang="en-US" sz="2400" dirty="0">
                <a:solidFill>
                  <a:schemeClr val="tx1"/>
                </a:solidFill>
                <a:latin typeface="HGP創英角ｺﾞｼｯｸUB" panose="020B0900000000000000" pitchFamily="50" charset="-128"/>
                <a:ea typeface="HGP創英角ｺﾞｼｯｸUB" panose="020B0900000000000000" pitchFamily="50" charset="-128"/>
              </a:rPr>
              <a:t>コード</a:t>
            </a:r>
            <a:endParaRPr lang="en-US" altLang="ja-JP" sz="2400" dirty="0" smtClean="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9" name="正方形/長方形 8"/>
          <p:cNvSpPr/>
          <p:nvPr/>
        </p:nvSpPr>
        <p:spPr>
          <a:xfrm>
            <a:off x="6805552" y="3000756"/>
            <a:ext cx="2237275" cy="679939"/>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a:solidFill>
                  <a:schemeClr val="tx1"/>
                </a:solidFill>
                <a:latin typeface="HGP創英角ｺﾞｼｯｸUB" panose="020B0900000000000000" pitchFamily="50" charset="-128"/>
                <a:ea typeface="HGP創英角ｺﾞｼｯｸUB" panose="020B0900000000000000" pitchFamily="50" charset="-128"/>
              </a:rPr>
              <a:t>ヘッダ</a:t>
            </a:r>
            <a:r>
              <a:rPr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ー</a:t>
            </a:r>
            <a:endParaRPr kumimoji="1" lang="ja-JP" altLang="en-US" sz="2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0" name="正方形/長方形 9"/>
          <p:cNvSpPr/>
          <p:nvPr/>
        </p:nvSpPr>
        <p:spPr>
          <a:xfrm>
            <a:off x="6795539" y="4339980"/>
            <a:ext cx="2237275" cy="679939"/>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空白</a:t>
            </a:r>
            <a:r>
              <a:rPr kumimoji="1"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行</a:t>
            </a:r>
            <a:endParaRPr kumimoji="1" lang="ja-JP" altLang="en-US" sz="2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11" name="正方形/長方形 10"/>
          <p:cNvSpPr/>
          <p:nvPr/>
        </p:nvSpPr>
        <p:spPr>
          <a:xfrm>
            <a:off x="6805552" y="5468144"/>
            <a:ext cx="2237275" cy="679939"/>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a:solidFill>
                  <a:schemeClr val="tx1"/>
                </a:solidFill>
                <a:latin typeface="HGP創英角ｺﾞｼｯｸUB" panose="020B0900000000000000" pitchFamily="50" charset="-128"/>
                <a:ea typeface="HGP創英角ｺﾞｼｯｸUB" panose="020B0900000000000000" pitchFamily="50" charset="-128"/>
              </a:rPr>
              <a:t>ボディ</a:t>
            </a:r>
            <a:endParaRPr kumimoji="1" lang="ja-JP" altLang="en-US" sz="2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4" name="右中かっこ 3"/>
          <p:cNvSpPr/>
          <p:nvPr/>
        </p:nvSpPr>
        <p:spPr>
          <a:xfrm>
            <a:off x="6273800" y="4767945"/>
            <a:ext cx="330291" cy="1698912"/>
          </a:xfrm>
          <a:prstGeom prst="rightBrace">
            <a:avLst>
              <a:gd name="adj1" fmla="val 8333"/>
              <a:gd name="adj2" fmla="val 63456"/>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 name="右中かっこ 12"/>
          <p:cNvSpPr/>
          <p:nvPr/>
        </p:nvSpPr>
        <p:spPr>
          <a:xfrm>
            <a:off x="6273800" y="2197100"/>
            <a:ext cx="340305" cy="2142879"/>
          </a:xfrm>
          <a:prstGeom prst="righ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4" name="右中かっこ 13"/>
          <p:cNvSpPr/>
          <p:nvPr/>
        </p:nvSpPr>
        <p:spPr>
          <a:xfrm>
            <a:off x="6273800" y="4367585"/>
            <a:ext cx="330291" cy="372754"/>
          </a:xfrm>
          <a:prstGeom prst="righ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5" name="右中かっこ 14"/>
          <p:cNvSpPr/>
          <p:nvPr/>
        </p:nvSpPr>
        <p:spPr>
          <a:xfrm>
            <a:off x="6283905" y="1815124"/>
            <a:ext cx="330291" cy="372754"/>
          </a:xfrm>
          <a:prstGeom prst="rightBrace">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6" name="四角形吹き出し 15"/>
          <p:cNvSpPr/>
          <p:nvPr/>
        </p:nvSpPr>
        <p:spPr>
          <a:xfrm>
            <a:off x="4114799" y="4284539"/>
            <a:ext cx="1967553" cy="643062"/>
          </a:xfrm>
          <a:prstGeom prst="wedgeRectCallout">
            <a:avLst>
              <a:gd name="adj1" fmla="val -37077"/>
              <a:gd name="adj2" fmla="val 66011"/>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a:solidFill>
                  <a:schemeClr val="tx1"/>
                </a:solidFill>
                <a:latin typeface="HGP創英角ｺﾞｼｯｸUB" panose="020B0900000000000000" pitchFamily="50" charset="-128"/>
                <a:ea typeface="HGP創英角ｺﾞｼｯｸUB" panose="020B0900000000000000" pitchFamily="50" charset="-128"/>
              </a:rPr>
              <a:t>画面</a:t>
            </a:r>
            <a:r>
              <a:rPr lang="ja-JP" altLang="en-US" dirty="0" smtClean="0">
                <a:solidFill>
                  <a:schemeClr val="tx1"/>
                </a:solidFill>
                <a:latin typeface="HGP創英角ｺﾞｼｯｸUB" panose="020B0900000000000000" pitchFamily="50" charset="-128"/>
                <a:ea typeface="HGP創英角ｺﾞｼｯｸUB" panose="020B0900000000000000" pitchFamily="50" charset="-128"/>
              </a:rPr>
              <a:t>に</a:t>
            </a:r>
            <a:r>
              <a:rPr lang="ja-JP" altLang="en-US" dirty="0">
                <a:solidFill>
                  <a:schemeClr val="tx1"/>
                </a:solidFill>
                <a:latin typeface="HGP創英角ｺﾞｼｯｸUB" panose="020B0900000000000000" pitchFamily="50" charset="-128"/>
                <a:ea typeface="HGP創英角ｺﾞｼｯｸUB" panose="020B0900000000000000" pitchFamily="50" charset="-128"/>
              </a:rPr>
              <a:t>表示</a:t>
            </a:r>
            <a:r>
              <a:rPr lang="ja-JP" altLang="en-US" dirty="0" smtClean="0">
                <a:solidFill>
                  <a:schemeClr val="tx1"/>
                </a:solidFill>
                <a:latin typeface="HGP創英角ｺﾞｼｯｸUB" panose="020B0900000000000000" pitchFamily="50" charset="-128"/>
                <a:ea typeface="HGP創英角ｺﾞｼｯｸUB" panose="020B0900000000000000" pitchFamily="50" charset="-128"/>
              </a:rPr>
              <a:t>される</a:t>
            </a:r>
            <a:r>
              <a:rPr lang="en-US" altLang="ja-JP" dirty="0" smtClean="0">
                <a:solidFill>
                  <a:schemeClr val="tx1"/>
                </a:solidFill>
                <a:latin typeface="HGP創英角ｺﾞｼｯｸUB" panose="020B0900000000000000" pitchFamily="50" charset="-128"/>
                <a:ea typeface="HGP創英角ｺﾞｼｯｸUB" panose="020B0900000000000000" pitchFamily="50" charset="-128"/>
              </a:rPr>
              <a:t>html</a:t>
            </a:r>
          </a:p>
        </p:txBody>
      </p:sp>
      <p:sp>
        <p:nvSpPr>
          <p:cNvPr id="6" name="正方形/長方形 5"/>
          <p:cNvSpPr/>
          <p:nvPr/>
        </p:nvSpPr>
        <p:spPr>
          <a:xfrm>
            <a:off x="469900" y="1899139"/>
            <a:ext cx="736600" cy="288739"/>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206500" y="1908361"/>
            <a:ext cx="622300" cy="288739"/>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1819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レスポンス</a:t>
            </a:r>
          </a:p>
        </p:txBody>
      </p:sp>
      <p:sp>
        <p:nvSpPr>
          <p:cNvPr id="3075" name="コンテンツ プレースホルダ 2"/>
          <p:cNvSpPr>
            <a:spLocks noGrp="1"/>
          </p:cNvSpPr>
          <p:nvPr>
            <p:ph idx="1"/>
          </p:nvPr>
        </p:nvSpPr>
        <p:spPr>
          <a:xfrm>
            <a:off x="363538" y="1328738"/>
            <a:ext cx="7802562" cy="5016500"/>
          </a:xfrm>
        </p:spPr>
        <p:txBody>
          <a:bodyPr/>
          <a:lstStyle/>
          <a:p>
            <a:pPr marL="0" indent="0" eaLnBrk="1" hangingPunct="1">
              <a:buNone/>
            </a:pPr>
            <a:endParaRPr lang="en-US" altLang="ja-JP" sz="3600"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3600" dirty="0" smtClean="0">
                <a:latin typeface="HGP創英角ｺﾞｼｯｸUB" panose="020B0900000000000000" pitchFamily="50" charset="-128"/>
                <a:ea typeface="HGP創英角ｺﾞｼｯｸUB" panose="020B0900000000000000" pitchFamily="50" charset="-128"/>
              </a:rPr>
              <a:t>〇　</a:t>
            </a:r>
            <a:r>
              <a:rPr lang="ja-JP" altLang="en-US" sz="4400" dirty="0" smtClean="0">
                <a:latin typeface="+mn-ea"/>
              </a:rPr>
              <a:t>簡単な</a:t>
            </a:r>
            <a:r>
              <a:rPr lang="ja-JP" altLang="en-US" sz="4400" dirty="0">
                <a:latin typeface="+mn-ea"/>
              </a:rPr>
              <a:t>演習</a:t>
            </a:r>
            <a:r>
              <a:rPr lang="ja-JP" altLang="en-US" sz="4400" dirty="0" smtClean="0">
                <a:latin typeface="+mn-ea"/>
              </a:rPr>
              <a:t>をしてみよう</a:t>
            </a:r>
            <a:endParaRPr lang="en-US" altLang="ja-JP" sz="4400" dirty="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2800" dirty="0" smtClean="0">
                <a:latin typeface="Arial" panose="020B0604020202020204" pitchFamily="34" charset="0"/>
                <a:ea typeface="HGP創英角ｺﾞｼｯｸUB" panose="020B0900000000000000" pitchFamily="50" charset="-128"/>
                <a:cs typeface="Arial" panose="020B0604020202020204" pitchFamily="34" charset="0"/>
              </a:rPr>
              <a:t>　</a:t>
            </a:r>
            <a:r>
              <a:rPr lang="en-US" altLang="ja-JP" dirty="0" smtClean="0">
                <a:latin typeface="Arial" panose="020B0604020202020204" pitchFamily="34" charset="0"/>
                <a:ea typeface="HGP創英角ｺﾞｼｯｸUB" panose="020B0900000000000000" pitchFamily="50" charset="-128"/>
                <a:cs typeface="Arial" panose="020B0604020202020204" pitchFamily="34" charset="0"/>
              </a:rPr>
              <a:t>Burp suite</a:t>
            </a:r>
            <a:r>
              <a:rPr lang="ja-JP" altLang="en-US" dirty="0" smtClean="0">
                <a:latin typeface="+mn-ea"/>
              </a:rPr>
              <a:t>を使用して中身を確認しよう！</a:t>
            </a:r>
            <a:endParaRPr lang="en-US" altLang="ja-JP" dirty="0">
              <a:latin typeface="+mn-ea"/>
            </a:endParaRPr>
          </a:p>
          <a:p>
            <a:pPr marL="0" indent="0" eaLnBrk="1" hangingPunct="1">
              <a:buNone/>
            </a:pPr>
            <a:endParaRPr lang="ja-JP" altLang="en-US" sz="3600" dirty="0" smtClean="0">
              <a:latin typeface="HGP創英角ｺﾞｼｯｸUB" panose="020B0900000000000000" pitchFamily="50" charset="-128"/>
              <a:ea typeface="HGP創英角ｺﾞｼｯｸUB" panose="020B0900000000000000"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8375" y="4481830"/>
            <a:ext cx="1714500" cy="1714500"/>
          </a:xfrm>
          <a:prstGeom prst="rect">
            <a:avLst/>
          </a:prstGeom>
        </p:spPr>
      </p:pic>
    </p:spTree>
    <p:extLst>
      <p:ext uri="{BB962C8B-B14F-4D97-AF65-F5344CB8AC3E}">
        <p14:creationId xmlns:p14="http://schemas.microsoft.com/office/powerpoint/2010/main" val="301801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n-ea"/>
              </a:rPr>
              <a:t>〇　演習</a:t>
            </a:r>
            <a:endParaRPr lang="en-US" altLang="ja-JP" dirty="0" smtClean="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grpSp>
        <p:nvGrpSpPr>
          <p:cNvPr id="2" name="グループ化 1"/>
          <p:cNvGrpSpPr/>
          <p:nvPr/>
        </p:nvGrpSpPr>
        <p:grpSpPr>
          <a:xfrm>
            <a:off x="1959429" y="2198913"/>
            <a:ext cx="5265239" cy="4355995"/>
            <a:chOff x="455652" y="1601787"/>
            <a:chExt cx="5492661" cy="4715208"/>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5652" y="1601787"/>
              <a:ext cx="5492661" cy="4715208"/>
            </a:xfrm>
            <a:prstGeom prst="rect">
              <a:avLst/>
            </a:prstGeom>
          </p:spPr>
        </p:pic>
        <p:sp>
          <p:nvSpPr>
            <p:cNvPr id="7" name="正方形/長方形 6"/>
            <p:cNvSpPr/>
            <p:nvPr/>
          </p:nvSpPr>
          <p:spPr>
            <a:xfrm>
              <a:off x="527901" y="2846895"/>
              <a:ext cx="1112363" cy="282804"/>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201982" y="4930218"/>
              <a:ext cx="633167" cy="194657"/>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3" name="円形吹き出し 12"/>
          <p:cNvSpPr/>
          <p:nvPr/>
        </p:nvSpPr>
        <p:spPr>
          <a:xfrm>
            <a:off x="5198998" y="2781729"/>
            <a:ext cx="4006869" cy="2269242"/>
          </a:xfrm>
          <a:prstGeom prst="wedgeEllipseCallout">
            <a:avLst>
              <a:gd name="adj1" fmla="val -58376"/>
              <a:gd name="adj2" fmla="val 4034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Full Name : test</a:t>
            </a:r>
          </a:p>
          <a:p>
            <a:pPr algn="ctr"/>
            <a:r>
              <a:rPr kumimoji="1" lang="en-US" altLang="ja-JP" sz="24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Email Address : test@test.com</a:t>
            </a:r>
          </a:p>
          <a:p>
            <a:pPr algn="ctr"/>
            <a:r>
              <a:rPr lang="en-US" altLang="ja-JP" sz="24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Comment</a:t>
            </a:r>
            <a:r>
              <a:rPr lang="en-US" altLang="ja-JP" sz="2400" dirty="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s</a:t>
            </a:r>
            <a:r>
              <a:rPr lang="en-US" altLang="ja-JP" sz="2400"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 : test</a:t>
            </a:r>
            <a:endParaRPr kumimoji="1" lang="ja-JP" altLang="en-US" sz="2400" dirty="0">
              <a:solidFill>
                <a:schemeClr val="tx1"/>
              </a:solidFill>
              <a:latin typeface="Arial" panose="020B0604020202020204" pitchFamily="34" charset="0"/>
              <a:ea typeface="HGP創英角ｺﾞｼｯｸUB" panose="020B0900000000000000" pitchFamily="50" charset="-128"/>
              <a:cs typeface="Arial" panose="020B0604020202020204" pitchFamily="34" charset="0"/>
            </a:endParaRPr>
          </a:p>
        </p:txBody>
      </p:sp>
      <p:sp>
        <p:nvSpPr>
          <p:cNvPr id="12" name="テキスト ボックス 11"/>
          <p:cNvSpPr txBox="1"/>
          <p:nvPr/>
        </p:nvSpPr>
        <p:spPr>
          <a:xfrm>
            <a:off x="560070" y="1429681"/>
            <a:ext cx="8046720" cy="830997"/>
          </a:xfrm>
          <a:prstGeom prst="rect">
            <a:avLst/>
          </a:prstGeom>
          <a:noFill/>
        </p:spPr>
        <p:txBody>
          <a:bodyPr wrap="square" rtlCol="0">
            <a:spAutoFit/>
          </a:bodyPr>
          <a:lstStyle/>
          <a:p>
            <a:r>
              <a:rPr kumimoji="1" lang="ja-JP" altLang="en-US" sz="2400" dirty="0" smtClean="0"/>
              <a:t>左にある</a:t>
            </a:r>
            <a:r>
              <a:rPr kumimoji="1" lang="en-US" altLang="ja-JP" sz="2400" dirty="0" smtClean="0"/>
              <a:t>Sign out Guestbook</a:t>
            </a:r>
            <a:r>
              <a:rPr kumimoji="1" lang="ja-JP" altLang="en-US" sz="2400" dirty="0" smtClean="0"/>
              <a:t>（掲示板機能）</a:t>
            </a:r>
            <a:r>
              <a:rPr lang="ja-JP" altLang="en-US" sz="2400" dirty="0" smtClean="0"/>
              <a:t>を押し</a:t>
            </a:r>
            <a:r>
              <a:rPr lang="ja-JP" altLang="en-US" sz="2400" dirty="0"/>
              <a:t>て</a:t>
            </a:r>
            <a:r>
              <a:rPr lang="ja-JP" altLang="en-US" sz="2400" dirty="0" smtClean="0"/>
              <a:t>下記情報を入力する。</a:t>
            </a:r>
            <a:r>
              <a:rPr lang="ja-JP" altLang="en-US" sz="2400" dirty="0">
                <a:solidFill>
                  <a:srgbClr val="FF0000"/>
                </a:solidFill>
              </a:rPr>
              <a:t>ここではまだ</a:t>
            </a:r>
            <a:r>
              <a:rPr lang="en-US" altLang="ja-JP" sz="2400" dirty="0">
                <a:solidFill>
                  <a:srgbClr val="FF0000"/>
                </a:solidFill>
              </a:rPr>
              <a:t>Add Entry</a:t>
            </a:r>
            <a:r>
              <a:rPr lang="ja-JP" altLang="en-US" sz="2400" dirty="0">
                <a:solidFill>
                  <a:srgbClr val="FF0000"/>
                </a:solidFill>
              </a:rPr>
              <a:t>ボタンは押さない</a:t>
            </a:r>
            <a:r>
              <a:rPr lang="en-US" altLang="ja-JP" sz="2400" dirty="0">
                <a:solidFill>
                  <a:srgbClr val="FF0000"/>
                </a:solidFill>
              </a:rPr>
              <a:t> </a:t>
            </a:r>
            <a:endParaRPr lang="en-US" altLang="ja-JP" sz="2400" dirty="0" smtClean="0"/>
          </a:p>
        </p:txBody>
      </p:sp>
    </p:spTree>
    <p:extLst>
      <p:ext uri="{BB962C8B-B14F-4D97-AF65-F5344CB8AC3E}">
        <p14:creationId xmlns:p14="http://schemas.microsoft.com/office/powerpoint/2010/main" val="2114010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sp>
        <p:nvSpPr>
          <p:cNvPr id="10" name="テキスト ボックス 9"/>
          <p:cNvSpPr txBox="1"/>
          <p:nvPr/>
        </p:nvSpPr>
        <p:spPr>
          <a:xfrm>
            <a:off x="822415" y="1524587"/>
            <a:ext cx="7338060" cy="830997"/>
          </a:xfrm>
          <a:prstGeom prst="rect">
            <a:avLst/>
          </a:prstGeom>
          <a:noFill/>
        </p:spPr>
        <p:txBody>
          <a:bodyPr wrap="square" rtlCol="0">
            <a:spAutoFit/>
          </a:bodyPr>
          <a:lstStyle/>
          <a:p>
            <a:r>
              <a:rPr kumimoji="1" lang="en-US" altLang="ja-JP" sz="2400" dirty="0" smtClean="0"/>
              <a:t>Burp</a:t>
            </a:r>
            <a:r>
              <a:rPr kumimoji="1" lang="ja-JP" altLang="en-US" sz="2400" dirty="0" smtClean="0"/>
              <a:t>の画面を開き、</a:t>
            </a:r>
            <a:r>
              <a:rPr kumimoji="1" lang="en-US" altLang="ja-JP" sz="2400" dirty="0" smtClean="0"/>
              <a:t>Proxy</a:t>
            </a:r>
            <a:r>
              <a:rPr kumimoji="1" lang="ja-JP" altLang="en-US" sz="2400" dirty="0" smtClean="0"/>
              <a:t>→</a:t>
            </a:r>
            <a:r>
              <a:rPr kumimoji="1" lang="en-US" altLang="ja-JP" sz="2400" dirty="0" smtClean="0"/>
              <a:t>Intercept</a:t>
            </a:r>
            <a:r>
              <a:rPr lang="ja-JP" altLang="en-US" sz="2400" dirty="0" smtClean="0"/>
              <a:t>の順にタブを</a:t>
            </a:r>
            <a:endParaRPr kumimoji="1" lang="en-US" altLang="ja-JP" sz="2400" dirty="0" smtClean="0"/>
          </a:p>
          <a:p>
            <a:r>
              <a:rPr kumimoji="1" lang="ja-JP" altLang="en-US" sz="2400" dirty="0" smtClean="0"/>
              <a:t>クリックし、ボタンの「</a:t>
            </a:r>
            <a:r>
              <a:rPr kumimoji="1" lang="en-US" altLang="ja-JP" sz="2400" dirty="0" smtClean="0"/>
              <a:t>Intercept</a:t>
            </a:r>
            <a:r>
              <a:rPr lang="ja-JP" altLang="en-US" sz="2400" dirty="0" smtClean="0"/>
              <a:t> </a:t>
            </a:r>
            <a:r>
              <a:rPr lang="en-US" altLang="ja-JP" sz="2400" dirty="0" smtClean="0"/>
              <a:t>is on</a:t>
            </a:r>
            <a:r>
              <a:rPr lang="ja-JP" altLang="en-US" sz="2400" dirty="0" smtClean="0"/>
              <a:t>」を押す</a:t>
            </a:r>
            <a:endParaRPr kumimoji="1" lang="en-US" altLang="ja-JP" sz="2400" dirty="0" smtClean="0"/>
          </a:p>
        </p:txBody>
      </p:sp>
      <p:grpSp>
        <p:nvGrpSpPr>
          <p:cNvPr id="4" name="グループ化 3"/>
          <p:cNvGrpSpPr/>
          <p:nvPr/>
        </p:nvGrpSpPr>
        <p:grpSpPr>
          <a:xfrm>
            <a:off x="2068286" y="2373086"/>
            <a:ext cx="5032791" cy="4354286"/>
            <a:chOff x="666596" y="1645087"/>
            <a:chExt cx="4866938" cy="5114041"/>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6596" y="1645087"/>
              <a:ext cx="4866938" cy="5114041"/>
            </a:xfrm>
            <a:prstGeom prst="rect">
              <a:avLst/>
            </a:prstGeom>
          </p:spPr>
        </p:pic>
        <p:sp>
          <p:nvSpPr>
            <p:cNvPr id="3" name="正方形/長方形 2"/>
            <p:cNvSpPr/>
            <p:nvPr/>
          </p:nvSpPr>
          <p:spPr>
            <a:xfrm>
              <a:off x="2284592" y="2730638"/>
              <a:ext cx="725308" cy="20308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2" name="正方形/長方形 11"/>
          <p:cNvSpPr/>
          <p:nvPr/>
        </p:nvSpPr>
        <p:spPr>
          <a:xfrm>
            <a:off x="2669509" y="2760783"/>
            <a:ext cx="629952" cy="23456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068286" y="2918146"/>
            <a:ext cx="537754" cy="223901"/>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841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j-ea"/>
                <a:ea typeface="+mj-ea"/>
              </a:rPr>
              <a:t>〇　演習</a:t>
            </a:r>
            <a:endParaRPr lang="en-US" altLang="ja-JP" dirty="0" smtClean="0">
              <a:latin typeface="+mj-ea"/>
              <a:ea typeface="+mj-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grpSp>
        <p:nvGrpSpPr>
          <p:cNvPr id="4" name="グループ化 3"/>
          <p:cNvGrpSpPr/>
          <p:nvPr/>
        </p:nvGrpSpPr>
        <p:grpSpPr>
          <a:xfrm>
            <a:off x="1959429" y="2533908"/>
            <a:ext cx="5265239" cy="4216353"/>
            <a:chOff x="455652" y="1601787"/>
            <a:chExt cx="5492661" cy="4715208"/>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5652" y="1601787"/>
              <a:ext cx="5492661" cy="4715208"/>
            </a:xfrm>
            <a:prstGeom prst="rect">
              <a:avLst/>
            </a:prstGeom>
          </p:spPr>
        </p:pic>
        <p:sp>
          <p:nvSpPr>
            <p:cNvPr id="11" name="正方形/長方形 10"/>
            <p:cNvSpPr/>
            <p:nvPr/>
          </p:nvSpPr>
          <p:spPr>
            <a:xfrm>
              <a:off x="3201982" y="4930218"/>
              <a:ext cx="633167" cy="194657"/>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688196" y="1579802"/>
            <a:ext cx="8068962" cy="954107"/>
          </a:xfrm>
          <a:prstGeom prst="rect">
            <a:avLst/>
          </a:prstGeom>
          <a:noFill/>
        </p:spPr>
        <p:txBody>
          <a:bodyPr wrap="square" rtlCol="0">
            <a:spAutoFit/>
          </a:bodyPr>
          <a:lstStyle/>
          <a:p>
            <a:r>
              <a:rPr lang="en-US" altLang="ja-JP" sz="2800" dirty="0" smtClean="0"/>
              <a:t>Add Entry</a:t>
            </a:r>
            <a:r>
              <a:rPr lang="ja-JP" altLang="en-US" sz="2800" dirty="0" smtClean="0"/>
              <a:t>ボタンを押すと、画面読み込み中のまま</a:t>
            </a:r>
            <a:endParaRPr lang="en-US" altLang="ja-JP" sz="2800" dirty="0" smtClean="0"/>
          </a:p>
          <a:p>
            <a:r>
              <a:rPr kumimoji="1" lang="ja-JP" altLang="en-US" sz="2800" dirty="0" smtClean="0"/>
              <a:t>動作がしなくなる</a:t>
            </a:r>
            <a:endParaRPr kumimoji="1" lang="ja-JP" altLang="en-US" sz="2800" dirty="0"/>
          </a:p>
        </p:txBody>
      </p:sp>
    </p:spTree>
    <p:extLst>
      <p:ext uri="{BB962C8B-B14F-4D97-AF65-F5344CB8AC3E}">
        <p14:creationId xmlns:p14="http://schemas.microsoft.com/office/powerpoint/2010/main" val="149646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j-ea"/>
                <a:ea typeface="+mj-ea"/>
              </a:rPr>
              <a:t>〇　演習</a:t>
            </a:r>
            <a:endParaRPr lang="en-US" altLang="ja-JP" dirty="0" smtClean="0">
              <a:latin typeface="+mj-ea"/>
              <a:ea typeface="+mj-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grpSp>
        <p:nvGrpSpPr>
          <p:cNvPr id="2" name="グループ化 1"/>
          <p:cNvGrpSpPr/>
          <p:nvPr/>
        </p:nvGrpSpPr>
        <p:grpSpPr>
          <a:xfrm>
            <a:off x="1023258" y="2273894"/>
            <a:ext cx="6907366" cy="4264948"/>
            <a:chOff x="276225" y="1514474"/>
            <a:chExt cx="5943312" cy="4352926"/>
          </a:xfrm>
        </p:grpSpPr>
        <p:pic>
          <p:nvPicPr>
            <p:cNvPr id="4" name="図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76225" y="1514474"/>
              <a:ext cx="5943312" cy="4352926"/>
            </a:xfrm>
            <a:prstGeom prst="rect">
              <a:avLst/>
            </a:prstGeom>
          </p:spPr>
        </p:pic>
        <p:sp>
          <p:nvSpPr>
            <p:cNvPr id="9" name="正方形/長方形 8"/>
            <p:cNvSpPr/>
            <p:nvPr/>
          </p:nvSpPr>
          <p:spPr>
            <a:xfrm>
              <a:off x="2613025" y="2889250"/>
              <a:ext cx="2076450" cy="15240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718081" y="1522342"/>
            <a:ext cx="6858000" cy="830997"/>
          </a:xfrm>
          <a:prstGeom prst="rect">
            <a:avLst/>
          </a:prstGeom>
          <a:noFill/>
        </p:spPr>
        <p:txBody>
          <a:bodyPr wrap="square" rtlCol="0">
            <a:spAutoFit/>
          </a:bodyPr>
          <a:lstStyle/>
          <a:p>
            <a:r>
              <a:rPr lang="en-US" altLang="ja-JP" sz="2400" dirty="0" smtClean="0"/>
              <a:t>Burp</a:t>
            </a:r>
            <a:r>
              <a:rPr lang="ja-JP" altLang="en-US" sz="2400" dirty="0" smtClean="0"/>
              <a:t>に</a:t>
            </a:r>
            <a:r>
              <a:rPr lang="ja-JP" altLang="en-US" sz="2400" dirty="0"/>
              <a:t>戻</a:t>
            </a:r>
            <a:r>
              <a:rPr lang="ja-JP" altLang="en-US" sz="2400" dirty="0" smtClean="0"/>
              <a:t>り、右クリックをして</a:t>
            </a:r>
            <a:r>
              <a:rPr lang="en-US" altLang="ja-JP" sz="2400" dirty="0" smtClean="0"/>
              <a:t>Send to Repeater</a:t>
            </a:r>
            <a:r>
              <a:rPr lang="ja-JP" altLang="en-US" sz="2400" dirty="0" smtClean="0"/>
              <a:t>を</a:t>
            </a:r>
            <a:endParaRPr lang="en-US" altLang="ja-JP" sz="2400" dirty="0" smtClean="0"/>
          </a:p>
          <a:p>
            <a:r>
              <a:rPr lang="ja-JP" altLang="en-US" sz="2400" dirty="0" smtClean="0"/>
              <a:t>選択する</a:t>
            </a:r>
            <a:endParaRPr kumimoji="1" lang="ja-JP" altLang="en-US" sz="2400" dirty="0"/>
          </a:p>
        </p:txBody>
      </p:sp>
    </p:spTree>
    <p:extLst>
      <p:ext uri="{BB962C8B-B14F-4D97-AF65-F5344CB8AC3E}">
        <p14:creationId xmlns:p14="http://schemas.microsoft.com/office/powerpoint/2010/main" val="304790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j-ea"/>
                <a:ea typeface="+mj-ea"/>
              </a:rPr>
              <a:t>〇　演習</a:t>
            </a:r>
            <a:endParaRPr lang="en-US" altLang="ja-JP" dirty="0" smtClean="0">
              <a:latin typeface="+mj-ea"/>
              <a:ea typeface="+mj-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75657" y="2058060"/>
            <a:ext cx="6990441" cy="4554835"/>
          </a:xfrm>
          <a:prstGeom prst="rect">
            <a:avLst/>
          </a:prstGeom>
        </p:spPr>
      </p:pic>
      <p:sp>
        <p:nvSpPr>
          <p:cNvPr id="8" name="テキスト ボックス 7"/>
          <p:cNvSpPr txBox="1"/>
          <p:nvPr/>
        </p:nvSpPr>
        <p:spPr>
          <a:xfrm>
            <a:off x="544512" y="1596395"/>
            <a:ext cx="7621587" cy="461665"/>
          </a:xfrm>
          <a:prstGeom prst="rect">
            <a:avLst/>
          </a:prstGeom>
          <a:noFill/>
        </p:spPr>
        <p:txBody>
          <a:bodyPr wrap="square" rtlCol="0">
            <a:spAutoFit/>
          </a:bodyPr>
          <a:lstStyle/>
          <a:p>
            <a:r>
              <a:rPr lang="en-US" altLang="ja-JP" sz="2400" dirty="0" smtClean="0"/>
              <a:t>Burp</a:t>
            </a:r>
            <a:r>
              <a:rPr lang="ja-JP" altLang="en-US" sz="2400" dirty="0" smtClean="0"/>
              <a:t>を見てみると</a:t>
            </a:r>
            <a:r>
              <a:rPr lang="en-US" altLang="ja-JP" sz="2400" dirty="0" smtClean="0"/>
              <a:t>Request</a:t>
            </a:r>
            <a:r>
              <a:rPr lang="ja-JP" altLang="en-US" sz="2400" dirty="0" smtClean="0"/>
              <a:t>と</a:t>
            </a:r>
            <a:r>
              <a:rPr lang="en-US" altLang="ja-JP" sz="2400" dirty="0" smtClean="0"/>
              <a:t>Response</a:t>
            </a:r>
            <a:r>
              <a:rPr lang="ja-JP" altLang="en-US" sz="2400" dirty="0" smtClean="0"/>
              <a:t>内容が出ている</a:t>
            </a:r>
            <a:endParaRPr kumimoji="1" lang="ja-JP" altLang="en-US" sz="2400" dirty="0"/>
          </a:p>
        </p:txBody>
      </p:sp>
    </p:spTree>
    <p:extLst>
      <p:ext uri="{BB962C8B-B14F-4D97-AF65-F5344CB8AC3E}">
        <p14:creationId xmlns:p14="http://schemas.microsoft.com/office/powerpoint/2010/main" val="242904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marL="0" indent="0" eaLnBrk="1" hangingPunct="1">
              <a:buNone/>
            </a:pPr>
            <a:endParaRPr lang="en-US" altLang="ja-JP" sz="4400" dirty="0">
              <a:latin typeface="HGP創英角ｺﾞｼｯｸUB" panose="020B0900000000000000" pitchFamily="50" charset="-128"/>
              <a:ea typeface="HGP創英角ｺﾞｼｯｸUB" panose="020B0900000000000000" pitchFamily="50" charset="-128"/>
            </a:endParaRPr>
          </a:p>
          <a:p>
            <a:pPr eaLnBrk="1" hangingPunct="1"/>
            <a:r>
              <a:rPr lang="en-US" altLang="ja-JP" sz="4400" dirty="0" smtClean="0">
                <a:latin typeface="+mn-ea"/>
              </a:rPr>
              <a:t>Firefox</a:t>
            </a:r>
            <a:r>
              <a:rPr lang="ja-JP" altLang="en-US" sz="4400" dirty="0" err="1" smtClean="0">
                <a:latin typeface="+mn-ea"/>
              </a:rPr>
              <a:t>、</a:t>
            </a:r>
            <a:r>
              <a:rPr lang="en-US" altLang="ja-JP" sz="4400" dirty="0" smtClean="0">
                <a:latin typeface="+mn-ea"/>
              </a:rPr>
              <a:t>burp Suite</a:t>
            </a:r>
            <a:r>
              <a:rPr lang="ja-JP" altLang="en-US" sz="4400" dirty="0" smtClean="0">
                <a:latin typeface="+mn-ea"/>
              </a:rPr>
              <a:t>を使用して</a:t>
            </a:r>
            <a:endParaRPr lang="en-US" altLang="ja-JP" sz="4400" dirty="0" smtClean="0">
              <a:latin typeface="+mn-ea"/>
            </a:endParaRPr>
          </a:p>
          <a:p>
            <a:pPr marL="0" indent="0" eaLnBrk="1" hangingPunct="1">
              <a:buNone/>
            </a:pPr>
            <a:r>
              <a:rPr lang="ja-JP" altLang="en-US" sz="4400" dirty="0">
                <a:latin typeface="+mn-ea"/>
              </a:rPr>
              <a:t>　</a:t>
            </a:r>
            <a:r>
              <a:rPr lang="ja-JP" altLang="en-US" sz="4400" dirty="0" smtClean="0">
                <a:latin typeface="+mn-ea"/>
              </a:rPr>
              <a:t>簡単なリクエスト・レスポンス</a:t>
            </a:r>
            <a:endParaRPr lang="en-US" altLang="ja-JP" sz="4400" dirty="0" smtClean="0">
              <a:latin typeface="+mn-ea"/>
            </a:endParaRPr>
          </a:p>
          <a:p>
            <a:pPr marL="0" indent="0" eaLnBrk="1" hangingPunct="1">
              <a:buNone/>
            </a:pPr>
            <a:endParaRPr lang="en-US" altLang="ja-JP" sz="4400" dirty="0" smtClean="0">
              <a:latin typeface="HGP創英角ｺﾞｼｯｸUB" panose="020B0900000000000000" pitchFamily="50" charset="-128"/>
              <a:ea typeface="HGP創英角ｺﾞｼｯｸUB" panose="020B0900000000000000" pitchFamily="50" charset="-128"/>
            </a:endParaRPr>
          </a:p>
        </p:txBody>
      </p:sp>
      <p:sp>
        <p:nvSpPr>
          <p:cNvPr id="4" name="角丸四角形 3"/>
          <p:cNvSpPr/>
          <p:nvPr/>
        </p:nvSpPr>
        <p:spPr>
          <a:xfrm>
            <a:off x="363538" y="4141405"/>
            <a:ext cx="8426741" cy="220383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6000" dirty="0" smtClean="0"/>
              <a:t>まずは前回最後の</a:t>
            </a:r>
            <a:r>
              <a:rPr kumimoji="1" lang="ja-JP" altLang="en-US" sz="6000" dirty="0" smtClean="0"/>
              <a:t>内容を復習してみましょう！</a:t>
            </a:r>
            <a:endParaRPr kumimoji="1" lang="ja-JP" altLang="en-US" sz="6000" dirty="0"/>
          </a:p>
        </p:txBody>
      </p:sp>
    </p:spTree>
    <p:extLst>
      <p:ext uri="{BB962C8B-B14F-4D97-AF65-F5344CB8AC3E}">
        <p14:creationId xmlns:p14="http://schemas.microsoft.com/office/powerpoint/2010/main" val="159551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j-ea"/>
                <a:ea typeface="+mj-ea"/>
              </a:rPr>
              <a:t>〇　演習</a:t>
            </a:r>
            <a:endParaRPr lang="en-US" altLang="ja-JP" dirty="0" smtClean="0">
              <a:latin typeface="+mj-ea"/>
              <a:ea typeface="+mj-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grpSp>
        <p:nvGrpSpPr>
          <p:cNvPr id="2" name="グループ化 1"/>
          <p:cNvGrpSpPr/>
          <p:nvPr/>
        </p:nvGrpSpPr>
        <p:grpSpPr>
          <a:xfrm>
            <a:off x="1197430" y="2250922"/>
            <a:ext cx="6792684" cy="4437107"/>
            <a:chOff x="346841" y="1601787"/>
            <a:chExt cx="6900032" cy="4649346"/>
          </a:xfrm>
        </p:grpSpPr>
        <p:pic>
          <p:nvPicPr>
            <p:cNvPr id="4" name="図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46841" y="1601787"/>
              <a:ext cx="6900031" cy="4635404"/>
            </a:xfrm>
            <a:prstGeom prst="rect">
              <a:avLst/>
            </a:prstGeom>
          </p:spPr>
        </p:pic>
        <p:sp>
          <p:nvSpPr>
            <p:cNvPr id="8" name="正方形/長方形 7"/>
            <p:cNvSpPr/>
            <p:nvPr/>
          </p:nvSpPr>
          <p:spPr>
            <a:xfrm>
              <a:off x="363538" y="2851688"/>
              <a:ext cx="558611" cy="36421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3726861" y="3215898"/>
              <a:ext cx="3520012" cy="3035235"/>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718080" y="1597067"/>
            <a:ext cx="7448019" cy="461665"/>
          </a:xfrm>
          <a:prstGeom prst="rect">
            <a:avLst/>
          </a:prstGeom>
          <a:noFill/>
        </p:spPr>
        <p:txBody>
          <a:bodyPr wrap="square" rtlCol="0">
            <a:spAutoFit/>
          </a:bodyPr>
          <a:lstStyle/>
          <a:p>
            <a:r>
              <a:rPr kumimoji="1" lang="en-US" altLang="ja-JP" sz="2400" dirty="0" smtClean="0"/>
              <a:t>Go</a:t>
            </a:r>
            <a:r>
              <a:rPr kumimoji="1" lang="ja-JP" altLang="en-US" sz="2400" dirty="0" smtClean="0"/>
              <a:t>ボタンを押して</a:t>
            </a:r>
            <a:r>
              <a:rPr kumimoji="1" lang="en-US" altLang="ja-JP" sz="2400" dirty="0" smtClean="0"/>
              <a:t>Response</a:t>
            </a:r>
            <a:r>
              <a:rPr kumimoji="1" lang="ja-JP" altLang="en-US" sz="2400" dirty="0" smtClean="0"/>
              <a:t>画面を表示する</a:t>
            </a:r>
            <a:endParaRPr kumimoji="1" lang="ja-JP" altLang="en-US" sz="2400" dirty="0"/>
          </a:p>
        </p:txBody>
      </p:sp>
    </p:spTree>
    <p:extLst>
      <p:ext uri="{BB962C8B-B14F-4D97-AF65-F5344CB8AC3E}">
        <p14:creationId xmlns:p14="http://schemas.microsoft.com/office/powerpoint/2010/main" val="1350162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j-ea"/>
                <a:ea typeface="+mj-ea"/>
              </a:rPr>
              <a:t>〇　演習</a:t>
            </a:r>
            <a:endParaRPr lang="en-US" altLang="ja-JP" dirty="0" smtClean="0">
              <a:latin typeface="+mj-ea"/>
              <a:ea typeface="+mj-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grpSp>
        <p:nvGrpSpPr>
          <p:cNvPr id="4" name="グループ化 3"/>
          <p:cNvGrpSpPr/>
          <p:nvPr/>
        </p:nvGrpSpPr>
        <p:grpSpPr>
          <a:xfrm>
            <a:off x="1219200" y="2242457"/>
            <a:ext cx="6683829" cy="4471600"/>
            <a:chOff x="363538" y="1601786"/>
            <a:chExt cx="7261628" cy="4799013"/>
          </a:xfrm>
        </p:grpSpPr>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538" y="1601786"/>
              <a:ext cx="7165361" cy="4799013"/>
            </a:xfrm>
            <a:prstGeom prst="rect">
              <a:avLst/>
            </a:prstGeom>
          </p:spPr>
        </p:pic>
        <p:sp>
          <p:nvSpPr>
            <p:cNvPr id="9" name="正方形/長方形 8"/>
            <p:cNvSpPr/>
            <p:nvPr/>
          </p:nvSpPr>
          <p:spPr>
            <a:xfrm>
              <a:off x="3946218" y="3215898"/>
              <a:ext cx="3678948" cy="3035235"/>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718080" y="1597067"/>
            <a:ext cx="7448019" cy="461665"/>
          </a:xfrm>
          <a:prstGeom prst="rect">
            <a:avLst/>
          </a:prstGeom>
          <a:noFill/>
        </p:spPr>
        <p:txBody>
          <a:bodyPr wrap="square" rtlCol="0">
            <a:spAutoFit/>
          </a:bodyPr>
          <a:lstStyle/>
          <a:p>
            <a:r>
              <a:rPr kumimoji="1" lang="en-US" altLang="ja-JP" sz="2400" dirty="0" smtClean="0"/>
              <a:t>Response</a:t>
            </a:r>
            <a:r>
              <a:rPr kumimoji="1" lang="ja-JP" altLang="en-US" sz="2400" dirty="0" smtClean="0"/>
              <a:t>画面内を一番下までスクロールしよう</a:t>
            </a:r>
            <a:endParaRPr kumimoji="1" lang="ja-JP" altLang="en-US" sz="2400" dirty="0"/>
          </a:p>
        </p:txBody>
      </p:sp>
    </p:spTree>
    <p:extLst>
      <p:ext uri="{BB962C8B-B14F-4D97-AF65-F5344CB8AC3E}">
        <p14:creationId xmlns:p14="http://schemas.microsoft.com/office/powerpoint/2010/main" val="333577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3600" dirty="0" smtClean="0">
                <a:latin typeface="+mj-ea"/>
                <a:ea typeface="+mj-ea"/>
              </a:rPr>
              <a:t>〇　演習</a:t>
            </a:r>
            <a:endParaRPr lang="en-US" altLang="ja-JP" sz="3600" dirty="0" smtClean="0">
              <a:latin typeface="+mj-ea"/>
              <a:ea typeface="+mj-ea"/>
            </a:endParaRPr>
          </a:p>
          <a:p>
            <a:pPr marL="0" indent="0" eaLnBrk="1" hangingPunct="1">
              <a:buNone/>
            </a:pPr>
            <a:endParaRPr lang="en-US" altLang="ja-JP" sz="3600" dirty="0" smtClean="0">
              <a:latin typeface="+mj-ea"/>
              <a:ea typeface="+mj-ea"/>
            </a:endParaRPr>
          </a:p>
        </p:txBody>
      </p:sp>
      <p:pic>
        <p:nvPicPr>
          <p:cNvPr id="3" name="図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71049" y="2432784"/>
            <a:ext cx="6995051" cy="4325677"/>
          </a:xfrm>
          <a:prstGeom prst="rect">
            <a:avLst/>
          </a:prstGeom>
        </p:spPr>
      </p:pic>
      <p:sp>
        <p:nvSpPr>
          <p:cNvPr id="7" name="テキスト ボックス 6"/>
          <p:cNvSpPr txBox="1"/>
          <p:nvPr/>
        </p:nvSpPr>
        <p:spPr>
          <a:xfrm>
            <a:off x="718081" y="1601787"/>
            <a:ext cx="6858000" cy="830997"/>
          </a:xfrm>
          <a:prstGeom prst="rect">
            <a:avLst/>
          </a:prstGeom>
          <a:noFill/>
        </p:spPr>
        <p:txBody>
          <a:bodyPr wrap="square" rtlCol="0">
            <a:spAutoFit/>
          </a:bodyPr>
          <a:lstStyle/>
          <a:p>
            <a:r>
              <a:rPr lang="en-US" altLang="ja-JP" sz="2400" dirty="0"/>
              <a:t>Burp</a:t>
            </a:r>
            <a:r>
              <a:rPr lang="ja-JP" altLang="en-US" sz="2400" dirty="0"/>
              <a:t>の画面を開き、</a:t>
            </a:r>
            <a:r>
              <a:rPr lang="en-US" altLang="ja-JP" sz="2400" dirty="0"/>
              <a:t>Proxy</a:t>
            </a:r>
            <a:r>
              <a:rPr lang="ja-JP" altLang="en-US" sz="2400" dirty="0"/>
              <a:t>→</a:t>
            </a:r>
            <a:r>
              <a:rPr lang="en-US" altLang="ja-JP" sz="2400" dirty="0"/>
              <a:t>Intercept</a:t>
            </a:r>
            <a:r>
              <a:rPr lang="ja-JP" altLang="en-US" sz="2400" dirty="0"/>
              <a:t>の順にタブを</a:t>
            </a:r>
            <a:endParaRPr lang="en-US" altLang="ja-JP" sz="2400" dirty="0"/>
          </a:p>
          <a:p>
            <a:r>
              <a:rPr lang="ja-JP" altLang="en-US" sz="2400" dirty="0"/>
              <a:t>クリックし、ボタンの「</a:t>
            </a:r>
            <a:r>
              <a:rPr lang="en-US" altLang="ja-JP" sz="2400" dirty="0">
                <a:solidFill>
                  <a:srgbClr val="C00000"/>
                </a:solidFill>
              </a:rPr>
              <a:t>Intercept</a:t>
            </a:r>
            <a:r>
              <a:rPr lang="ja-JP" altLang="en-US" sz="2400" dirty="0">
                <a:solidFill>
                  <a:srgbClr val="C00000"/>
                </a:solidFill>
              </a:rPr>
              <a:t> </a:t>
            </a:r>
            <a:r>
              <a:rPr lang="en-US" altLang="ja-JP" sz="2400" dirty="0">
                <a:solidFill>
                  <a:srgbClr val="C00000"/>
                </a:solidFill>
              </a:rPr>
              <a:t>is </a:t>
            </a:r>
            <a:r>
              <a:rPr lang="en-US" altLang="ja-JP" sz="2400" dirty="0" smtClean="0">
                <a:solidFill>
                  <a:srgbClr val="C00000"/>
                </a:solidFill>
              </a:rPr>
              <a:t>off</a:t>
            </a:r>
            <a:r>
              <a:rPr lang="ja-JP" altLang="en-US" sz="2400" dirty="0" smtClean="0"/>
              <a:t>」</a:t>
            </a:r>
            <a:r>
              <a:rPr lang="ja-JP" altLang="en-US" sz="2400" dirty="0"/>
              <a:t>を押す</a:t>
            </a:r>
            <a:endParaRPr lang="en-US" altLang="ja-JP" sz="2400" dirty="0"/>
          </a:p>
        </p:txBody>
      </p:sp>
      <p:sp>
        <p:nvSpPr>
          <p:cNvPr id="9" name="正方形/長方形 8"/>
          <p:cNvSpPr/>
          <p:nvPr/>
        </p:nvSpPr>
        <p:spPr>
          <a:xfrm>
            <a:off x="2287691" y="3072546"/>
            <a:ext cx="981719" cy="23456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231434" y="3327406"/>
            <a:ext cx="640408" cy="29065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117742" y="3859670"/>
            <a:ext cx="945299" cy="29065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870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j-ea"/>
                <a:ea typeface="+mj-ea"/>
              </a:rPr>
              <a:t>〇　演習</a:t>
            </a:r>
            <a:endParaRPr lang="en-US" altLang="ja-JP" dirty="0" smtClean="0">
              <a:latin typeface="+mj-ea"/>
              <a:ea typeface="+mj-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grpSp>
        <p:nvGrpSpPr>
          <p:cNvPr id="2" name="グループ化 1"/>
          <p:cNvGrpSpPr/>
          <p:nvPr/>
        </p:nvGrpSpPr>
        <p:grpSpPr>
          <a:xfrm>
            <a:off x="1676400" y="2058732"/>
            <a:ext cx="5897167" cy="4690183"/>
            <a:chOff x="363538" y="1547845"/>
            <a:chExt cx="6300733" cy="5187670"/>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538" y="1547845"/>
              <a:ext cx="6300733" cy="5187670"/>
            </a:xfrm>
            <a:prstGeom prst="rect">
              <a:avLst/>
            </a:prstGeom>
          </p:spPr>
        </p:pic>
        <p:sp>
          <p:nvSpPr>
            <p:cNvPr id="9" name="正方形/長方形 8"/>
            <p:cNvSpPr/>
            <p:nvPr/>
          </p:nvSpPr>
          <p:spPr>
            <a:xfrm>
              <a:off x="1674430" y="5525146"/>
              <a:ext cx="4927848" cy="725987"/>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0" name="テキスト ボックス 9"/>
          <p:cNvSpPr txBox="1"/>
          <p:nvPr/>
        </p:nvSpPr>
        <p:spPr>
          <a:xfrm>
            <a:off x="718080" y="1597067"/>
            <a:ext cx="7448019" cy="461665"/>
          </a:xfrm>
          <a:prstGeom prst="rect">
            <a:avLst/>
          </a:prstGeom>
          <a:noFill/>
        </p:spPr>
        <p:txBody>
          <a:bodyPr wrap="square" rtlCol="0">
            <a:spAutoFit/>
          </a:bodyPr>
          <a:lstStyle/>
          <a:p>
            <a:r>
              <a:rPr lang="en-US" altLang="ja-JP" sz="2400" dirty="0" err="1" smtClean="0"/>
              <a:t>Badstore</a:t>
            </a:r>
            <a:r>
              <a:rPr lang="ja-JP" altLang="en-US" sz="2400" dirty="0" smtClean="0"/>
              <a:t>に戻り、表示されるか確認しよう</a:t>
            </a:r>
            <a:endParaRPr kumimoji="1" lang="ja-JP" altLang="en-US" sz="2400" dirty="0"/>
          </a:p>
        </p:txBody>
      </p:sp>
    </p:spTree>
    <p:extLst>
      <p:ext uri="{BB962C8B-B14F-4D97-AF65-F5344CB8AC3E}">
        <p14:creationId xmlns:p14="http://schemas.microsoft.com/office/powerpoint/2010/main" val="350597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レスポンス</a:t>
            </a:r>
          </a:p>
        </p:txBody>
      </p:sp>
      <p:sp>
        <p:nvSpPr>
          <p:cNvPr id="3075" name="コンテンツ プレースホルダ 2"/>
          <p:cNvSpPr>
            <a:spLocks noGrp="1"/>
          </p:cNvSpPr>
          <p:nvPr>
            <p:ph idx="1"/>
          </p:nvPr>
        </p:nvSpPr>
        <p:spPr>
          <a:xfrm>
            <a:off x="363537" y="1328738"/>
            <a:ext cx="8419735" cy="5016500"/>
          </a:xfrm>
        </p:spPr>
        <p:txBody>
          <a:bodyPr/>
          <a:lstStyle/>
          <a:p>
            <a:pPr marL="0" indent="0" eaLnBrk="1" hangingPunct="1">
              <a:buNone/>
            </a:pPr>
            <a:endParaRPr lang="en-US" altLang="ja-JP" sz="3600"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3600" dirty="0" smtClean="0">
                <a:latin typeface="HGP創英角ｺﾞｼｯｸUB" panose="020B0900000000000000" pitchFamily="50" charset="-128"/>
                <a:ea typeface="HGP創英角ｺﾞｼｯｸUB" panose="020B0900000000000000" pitchFamily="50" charset="-128"/>
              </a:rPr>
              <a:t>〇　</a:t>
            </a:r>
            <a:r>
              <a:rPr lang="ja-JP" altLang="en-US" sz="4400" dirty="0" smtClean="0">
                <a:latin typeface="+mn-ea"/>
              </a:rPr>
              <a:t>簡単じゃない演習をしてみよう</a:t>
            </a:r>
            <a:endParaRPr lang="en-US" altLang="ja-JP" sz="4400" dirty="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2800" dirty="0" smtClean="0">
                <a:latin typeface="Arial" panose="020B0604020202020204" pitchFamily="34" charset="0"/>
                <a:ea typeface="HGP創英角ｺﾞｼｯｸUB" panose="020B0900000000000000" pitchFamily="50" charset="-128"/>
                <a:cs typeface="Arial" panose="020B0604020202020204" pitchFamily="34" charset="0"/>
              </a:rPr>
              <a:t>　</a:t>
            </a:r>
            <a:r>
              <a:rPr lang="en-US" altLang="ja-JP" dirty="0" smtClean="0">
                <a:latin typeface="Arial" panose="020B0604020202020204" pitchFamily="34" charset="0"/>
                <a:ea typeface="HGP創英角ｺﾞｼｯｸUB" panose="020B0900000000000000" pitchFamily="50" charset="-128"/>
                <a:cs typeface="Arial" panose="020B0604020202020204" pitchFamily="34" charset="0"/>
              </a:rPr>
              <a:t>Burp suite</a:t>
            </a:r>
            <a:r>
              <a:rPr lang="ja-JP" altLang="en-US" dirty="0" smtClean="0">
                <a:latin typeface="+mn-ea"/>
              </a:rPr>
              <a:t>を使用してレスポンスの内容を</a:t>
            </a:r>
            <a:endParaRPr lang="en-US" altLang="ja-JP" dirty="0" smtClean="0">
              <a:latin typeface="+mn-ea"/>
            </a:endParaRPr>
          </a:p>
          <a:p>
            <a:pPr marL="0" indent="0" eaLnBrk="1" hangingPunct="1">
              <a:buNone/>
            </a:pPr>
            <a:r>
              <a:rPr lang="ja-JP" altLang="en-US" dirty="0" smtClean="0">
                <a:latin typeface="+mn-ea"/>
              </a:rPr>
              <a:t>　改ざんしてみよう！</a:t>
            </a:r>
            <a:endParaRPr lang="en-US" altLang="ja-JP" dirty="0">
              <a:latin typeface="+mn-ea"/>
            </a:endParaRPr>
          </a:p>
          <a:p>
            <a:pPr marL="0" indent="0" eaLnBrk="1" hangingPunct="1">
              <a:buNone/>
            </a:pPr>
            <a:endParaRPr lang="ja-JP" altLang="en-US" sz="3600" dirty="0" smtClean="0">
              <a:latin typeface="HGP創英角ｺﾞｼｯｸUB" panose="020B0900000000000000" pitchFamily="50" charset="-128"/>
              <a:ea typeface="HGP創英角ｺﾞｼｯｸUB" panose="020B0900000000000000" pitchFamily="50" charset="-128"/>
            </a:endParaRPr>
          </a:p>
        </p:txBody>
      </p:sp>
      <p:pic>
        <p:nvPicPr>
          <p:cNvPr id="6" name="図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8375" y="4481830"/>
            <a:ext cx="1714500" cy="1714500"/>
          </a:xfrm>
          <a:prstGeom prst="rect">
            <a:avLst/>
          </a:prstGeom>
        </p:spPr>
      </p:pic>
    </p:spTree>
    <p:extLst>
      <p:ext uri="{BB962C8B-B14F-4D97-AF65-F5344CB8AC3E}">
        <p14:creationId xmlns:p14="http://schemas.microsoft.com/office/powerpoint/2010/main" val="358850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n-ea"/>
              </a:rPr>
              <a:t>〇　演習</a:t>
            </a:r>
            <a:endParaRPr lang="en-US" altLang="ja-JP" dirty="0" smtClean="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grpSp>
        <p:nvGrpSpPr>
          <p:cNvPr id="2" name="グループ化 1"/>
          <p:cNvGrpSpPr/>
          <p:nvPr/>
        </p:nvGrpSpPr>
        <p:grpSpPr>
          <a:xfrm>
            <a:off x="1959429" y="2198913"/>
            <a:ext cx="5265239" cy="4355995"/>
            <a:chOff x="455652" y="1601787"/>
            <a:chExt cx="5492661" cy="4715208"/>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5652" y="1601787"/>
              <a:ext cx="5492661" cy="4715208"/>
            </a:xfrm>
            <a:prstGeom prst="rect">
              <a:avLst/>
            </a:prstGeom>
          </p:spPr>
        </p:pic>
        <p:sp>
          <p:nvSpPr>
            <p:cNvPr id="7" name="正方形/長方形 6"/>
            <p:cNvSpPr/>
            <p:nvPr/>
          </p:nvSpPr>
          <p:spPr>
            <a:xfrm>
              <a:off x="527901" y="2846895"/>
              <a:ext cx="1112363" cy="282804"/>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sp>
        <p:nvSpPr>
          <p:cNvPr id="13" name="円形吹き出し 12"/>
          <p:cNvSpPr/>
          <p:nvPr/>
        </p:nvSpPr>
        <p:spPr>
          <a:xfrm>
            <a:off x="5073164" y="3169829"/>
            <a:ext cx="2967102" cy="1530212"/>
          </a:xfrm>
          <a:prstGeom prst="wedgeEllipseCallout">
            <a:avLst>
              <a:gd name="adj1" fmla="val -58376"/>
              <a:gd name="adj2" fmla="val 4034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普通に画面が</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endParaRPr>
          </a:p>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表示される</a:t>
            </a:r>
            <a:endParaRPr kumimoji="1" lang="ja-JP" altLang="en-US" sz="2400" b="0" i="0" u="none" strike="noStrike" kern="1200" cap="none" spc="0" normalizeH="0" baseline="0" noProof="0" dirty="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endParaRPr>
          </a:p>
        </p:txBody>
      </p:sp>
      <p:sp>
        <p:nvSpPr>
          <p:cNvPr id="12" name="テキスト ボックス 11"/>
          <p:cNvSpPr txBox="1"/>
          <p:nvPr/>
        </p:nvSpPr>
        <p:spPr>
          <a:xfrm>
            <a:off x="560070" y="1429681"/>
            <a:ext cx="8046720" cy="461665"/>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左にある</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Sign out Guestbook</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（掲示板機能）を押す</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287178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n-ea"/>
              </a:rPr>
              <a:t>〇　演習</a:t>
            </a:r>
            <a:endParaRPr lang="en-US" altLang="ja-JP" dirty="0" smtClean="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sp>
        <p:nvSpPr>
          <p:cNvPr id="13" name="円形吹き出し 12"/>
          <p:cNvSpPr/>
          <p:nvPr/>
        </p:nvSpPr>
        <p:spPr>
          <a:xfrm>
            <a:off x="5073164" y="3169829"/>
            <a:ext cx="2967102" cy="1530212"/>
          </a:xfrm>
          <a:prstGeom prst="wedgeEllipseCallout">
            <a:avLst>
              <a:gd name="adj1" fmla="val -58376"/>
              <a:gd name="adj2" fmla="val 4034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普通に画面が</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endParaRPr>
          </a:p>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表示される</a:t>
            </a:r>
            <a:endParaRPr kumimoji="1" lang="ja-JP" altLang="en-US" sz="2400" b="0" i="0" u="none" strike="noStrike" kern="1200" cap="none" spc="0" normalizeH="0" baseline="0" noProof="0" dirty="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endParaRPr>
          </a:p>
        </p:txBody>
      </p:sp>
      <p:sp>
        <p:nvSpPr>
          <p:cNvPr id="12" name="テキスト ボックス 11"/>
          <p:cNvSpPr txBox="1"/>
          <p:nvPr/>
        </p:nvSpPr>
        <p:spPr>
          <a:xfrm>
            <a:off x="560070" y="1429681"/>
            <a:ext cx="8046720" cy="830997"/>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Burp</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の「</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Proxy</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Options</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」にある</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Intercept Server Responses</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」のチェックを</a:t>
            </a:r>
            <a:r>
              <a:rPr lang="ja-JP" altLang="en-US" sz="2400" dirty="0">
                <a:solidFill>
                  <a:prstClr val="black"/>
                </a:solidFill>
              </a:rPr>
              <a:t>入</a:t>
            </a:r>
            <a:r>
              <a:rPr lang="ja-JP" altLang="en-US" sz="2400" dirty="0" smtClean="0">
                <a:solidFill>
                  <a:prstClr val="black"/>
                </a:solidFill>
              </a:rPr>
              <a:t>れる</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pic>
        <p:nvPicPr>
          <p:cNvPr id="10" name="図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1222" y="2407696"/>
            <a:ext cx="7991916" cy="4210591"/>
          </a:xfrm>
          <a:prstGeom prst="rect">
            <a:avLst/>
          </a:prstGeom>
        </p:spPr>
      </p:pic>
      <p:sp>
        <p:nvSpPr>
          <p:cNvPr id="11" name="正方形/長方形 10"/>
          <p:cNvSpPr/>
          <p:nvPr/>
        </p:nvSpPr>
        <p:spPr>
          <a:xfrm>
            <a:off x="887784" y="3804305"/>
            <a:ext cx="219563" cy="26125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91963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4"/>
          <a:stretch>
            <a:fillRect/>
          </a:stretch>
        </p:blipFill>
        <p:spPr>
          <a:xfrm>
            <a:off x="560070" y="2433593"/>
            <a:ext cx="7666274" cy="3544931"/>
          </a:xfrm>
          <a:prstGeom prst="rect">
            <a:avLst/>
          </a:prstGeom>
        </p:spPr>
      </p:pic>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n-ea"/>
              </a:rPr>
              <a:t>〇　演習</a:t>
            </a:r>
            <a:endParaRPr lang="en-US" altLang="ja-JP" dirty="0" smtClean="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sp>
        <p:nvSpPr>
          <p:cNvPr id="12" name="テキスト ボックス 11"/>
          <p:cNvSpPr txBox="1"/>
          <p:nvPr/>
        </p:nvSpPr>
        <p:spPr>
          <a:xfrm>
            <a:off x="560070" y="1429681"/>
            <a:ext cx="8046720" cy="830997"/>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Burp</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の「</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Proxy</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Intercept</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」の「</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Intercept</a:t>
            </a:r>
            <a:r>
              <a:rPr kumimoji="1" lang="en-US" altLang="ja-JP" sz="2400" b="0" i="0" u="none" strike="noStrike" kern="1200" cap="none" spc="0" normalizeH="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 is off</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」ボタンを</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endParaRPr>
          </a:p>
          <a:p>
            <a:pPr marL="0" marR="0" lvl="0" indent="0" algn="l" defTabSz="457200" rtl="0" eaLnBrk="0" fontAlgn="base" latinLnBrk="0" hangingPunct="0">
              <a:lnSpc>
                <a:spcPct val="100000"/>
              </a:lnSpc>
              <a:spcBef>
                <a:spcPct val="0"/>
              </a:spcBef>
              <a:spcAft>
                <a:spcPct val="0"/>
              </a:spcAft>
              <a:buClrTx/>
              <a:buSzTx/>
              <a:buFontTx/>
              <a:buNone/>
              <a:tabLst/>
              <a:defRPr/>
            </a:pPr>
            <a:r>
              <a:rPr lang="ja-JP" altLang="en-US" sz="2400" dirty="0" smtClean="0">
                <a:solidFill>
                  <a:prstClr val="black"/>
                </a:solidFill>
              </a:rPr>
              <a:t>押して表示を切り替える</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11" name="正方形/長方形 10"/>
          <p:cNvSpPr/>
          <p:nvPr/>
        </p:nvSpPr>
        <p:spPr>
          <a:xfrm>
            <a:off x="753560" y="3390308"/>
            <a:ext cx="915849" cy="323078"/>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4" name="正方形/長方形 13"/>
          <p:cNvSpPr/>
          <p:nvPr/>
        </p:nvSpPr>
        <p:spPr>
          <a:xfrm>
            <a:off x="1468022" y="2900440"/>
            <a:ext cx="738283" cy="34609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5" name="正方形/長方形 14"/>
          <p:cNvSpPr/>
          <p:nvPr/>
        </p:nvSpPr>
        <p:spPr>
          <a:xfrm>
            <a:off x="3892011" y="4239734"/>
            <a:ext cx="1720223" cy="50332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3" name="円形吹き出し 12"/>
          <p:cNvSpPr/>
          <p:nvPr/>
        </p:nvSpPr>
        <p:spPr>
          <a:xfrm>
            <a:off x="5425503" y="3360267"/>
            <a:ext cx="2544039" cy="1119172"/>
          </a:xfrm>
          <a:prstGeom prst="wedgeEllipseCallout">
            <a:avLst>
              <a:gd name="adj1" fmla="val -58376"/>
              <a:gd name="adj2" fmla="val 4034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On</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になれば</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OK</a:t>
            </a:r>
            <a:endParaRPr kumimoji="1" lang="ja-JP" altLang="en-US" sz="2400" b="0" i="0" u="none" strike="noStrike" kern="1200" cap="none" spc="0" normalizeH="0" baseline="0" noProof="0" dirty="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endParaRPr>
          </a:p>
        </p:txBody>
      </p:sp>
    </p:spTree>
    <p:extLst>
      <p:ext uri="{BB962C8B-B14F-4D97-AF65-F5344CB8AC3E}">
        <p14:creationId xmlns:p14="http://schemas.microsoft.com/office/powerpoint/2010/main" val="401193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n-ea"/>
              </a:rPr>
              <a:t>〇　演習</a:t>
            </a:r>
            <a:endParaRPr lang="en-US" altLang="ja-JP" dirty="0" smtClean="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grpSp>
        <p:nvGrpSpPr>
          <p:cNvPr id="2" name="グループ化 1"/>
          <p:cNvGrpSpPr/>
          <p:nvPr/>
        </p:nvGrpSpPr>
        <p:grpSpPr>
          <a:xfrm>
            <a:off x="1959429" y="2198913"/>
            <a:ext cx="5265239" cy="4355995"/>
            <a:chOff x="455652" y="1601787"/>
            <a:chExt cx="5492661" cy="4715208"/>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5652" y="1601787"/>
              <a:ext cx="5492661" cy="4715208"/>
            </a:xfrm>
            <a:prstGeom prst="rect">
              <a:avLst/>
            </a:prstGeom>
          </p:spPr>
        </p:pic>
        <p:sp>
          <p:nvSpPr>
            <p:cNvPr id="7" name="正方形/長方形 6"/>
            <p:cNvSpPr/>
            <p:nvPr/>
          </p:nvSpPr>
          <p:spPr>
            <a:xfrm>
              <a:off x="527901" y="2846895"/>
              <a:ext cx="1112363" cy="282804"/>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grpSp>
      <p:sp>
        <p:nvSpPr>
          <p:cNvPr id="13" name="円形吹き出し 12"/>
          <p:cNvSpPr/>
          <p:nvPr/>
        </p:nvSpPr>
        <p:spPr>
          <a:xfrm>
            <a:off x="3589613" y="3538945"/>
            <a:ext cx="2967102" cy="1530212"/>
          </a:xfrm>
          <a:prstGeom prst="wedgeEllipseCallout">
            <a:avLst>
              <a:gd name="adj1" fmla="val -65444"/>
              <a:gd name="adj2" fmla="val -5230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今度は</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endParaRPr>
          </a:p>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読み込み中</a:t>
            </a:r>
            <a:r>
              <a:rPr lang="ja-JP" altLang="en-US" sz="2400" dirty="0" err="1" smtClean="0">
                <a:solidFill>
                  <a:prstClr val="black"/>
                </a:solidFill>
                <a:latin typeface="Arial" panose="020B0604020202020204" pitchFamily="34" charset="0"/>
                <a:ea typeface="HGP創英角ｺﾞｼｯｸUB" panose="020B0900000000000000" pitchFamily="50" charset="-128"/>
                <a:cs typeface="Arial" panose="020B0604020202020204" pitchFamily="34" charset="0"/>
              </a:rPr>
              <a:t>のままに</a:t>
            </a:r>
            <a:r>
              <a:rPr lang="ja-JP" altLang="en-US" sz="2400" dirty="0" smtClean="0">
                <a:solidFill>
                  <a:prstClr val="black"/>
                </a:solidFill>
                <a:latin typeface="Arial" panose="020B0604020202020204" pitchFamily="34" charset="0"/>
                <a:ea typeface="HGP創英角ｺﾞｼｯｸUB" panose="020B0900000000000000" pitchFamily="50" charset="-128"/>
                <a:cs typeface="Arial" panose="020B0604020202020204" pitchFamily="34" charset="0"/>
              </a:rPr>
              <a:t>なる</a:t>
            </a:r>
            <a:endParaRPr kumimoji="1" lang="ja-JP" altLang="en-US" sz="2400" b="0" i="0" u="none" strike="noStrike" kern="1200" cap="none" spc="0" normalizeH="0" baseline="0" noProof="0" dirty="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endParaRPr>
          </a:p>
        </p:txBody>
      </p:sp>
      <p:sp>
        <p:nvSpPr>
          <p:cNvPr id="12" name="テキスト ボックス 11"/>
          <p:cNvSpPr txBox="1"/>
          <p:nvPr/>
        </p:nvSpPr>
        <p:spPr>
          <a:xfrm>
            <a:off x="560070" y="1429681"/>
            <a:ext cx="8046720" cy="461665"/>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左にある</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Sign out Guestbook</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（掲示板機能）を押す</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Tree>
    <p:extLst>
      <p:ext uri="{BB962C8B-B14F-4D97-AF65-F5344CB8AC3E}">
        <p14:creationId xmlns:p14="http://schemas.microsoft.com/office/powerpoint/2010/main" val="409842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図 2"/>
          <p:cNvPicPr>
            <a:picLocks noChangeAspect="1"/>
          </p:cNvPicPr>
          <p:nvPr/>
        </p:nvPicPr>
        <p:blipFill>
          <a:blip r:embed="rId4"/>
          <a:stretch>
            <a:fillRect/>
          </a:stretch>
        </p:blipFill>
        <p:spPr>
          <a:xfrm>
            <a:off x="560070" y="2260678"/>
            <a:ext cx="7606030" cy="4179890"/>
          </a:xfrm>
          <a:prstGeom prst="rect">
            <a:avLst/>
          </a:prstGeom>
        </p:spPr>
      </p:pic>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n-ea"/>
              </a:rPr>
              <a:t>〇　演習</a:t>
            </a:r>
            <a:endParaRPr lang="en-US" altLang="ja-JP" dirty="0" smtClean="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sp>
        <p:nvSpPr>
          <p:cNvPr id="12" name="テキスト ボックス 11"/>
          <p:cNvSpPr txBox="1"/>
          <p:nvPr/>
        </p:nvSpPr>
        <p:spPr>
          <a:xfrm>
            <a:off x="560070" y="1429681"/>
            <a:ext cx="8046720" cy="830997"/>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Burp</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を見ると、掲示板画面を表示させるリクエストが出ているので</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forward</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ボタンを押す</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10" name="正方形/長方形 9"/>
          <p:cNvSpPr/>
          <p:nvPr/>
        </p:nvSpPr>
        <p:spPr>
          <a:xfrm>
            <a:off x="694838" y="3727713"/>
            <a:ext cx="1066306" cy="26125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04756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6" name="コンテンツ プレースホルダー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bwMode="auto">
          <a:xfrm>
            <a:off x="1708785" y="1544991"/>
            <a:ext cx="5726430" cy="509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テキスト ボックス 6"/>
          <p:cNvSpPr txBox="1"/>
          <p:nvPr/>
        </p:nvSpPr>
        <p:spPr>
          <a:xfrm>
            <a:off x="548640" y="930034"/>
            <a:ext cx="8046720" cy="707886"/>
          </a:xfrm>
          <a:prstGeom prst="rect">
            <a:avLst/>
          </a:prstGeom>
          <a:noFill/>
        </p:spPr>
        <p:txBody>
          <a:bodyPr wrap="square" rtlCol="0">
            <a:spAutoFit/>
          </a:bodyPr>
          <a:lstStyle/>
          <a:p>
            <a:r>
              <a:rPr kumimoji="1" lang="ja-JP" altLang="en-US" sz="2000" dirty="0" smtClean="0">
                <a:latin typeface="+mj-ea"/>
                <a:ea typeface="+mj-ea"/>
              </a:rPr>
              <a:t>左にある</a:t>
            </a:r>
            <a:r>
              <a:rPr lang="en-US" altLang="ja-JP" sz="2000" dirty="0" smtClean="0">
                <a:ea typeface="+mj-ea"/>
                <a:cs typeface="Arial" panose="020B0604020202020204" pitchFamily="34" charset="0"/>
              </a:rPr>
              <a:t>Login/Register</a:t>
            </a:r>
            <a:r>
              <a:rPr lang="ja-JP" altLang="en-US" sz="2000" dirty="0" smtClean="0">
                <a:latin typeface="+mj-ea"/>
                <a:ea typeface="+mj-ea"/>
              </a:rPr>
              <a:t>を押し、</a:t>
            </a:r>
            <a:endParaRPr lang="en-US" altLang="ja-JP" sz="2000" dirty="0" smtClean="0">
              <a:latin typeface="+mj-ea"/>
              <a:ea typeface="+mj-ea"/>
            </a:endParaRPr>
          </a:p>
          <a:p>
            <a:r>
              <a:rPr lang="ja-JP" altLang="en-US" sz="2000" dirty="0" smtClean="0">
                <a:latin typeface="+mj-ea"/>
                <a:ea typeface="+mj-ea"/>
              </a:rPr>
              <a:t>以下情報を入力して</a:t>
            </a:r>
            <a:r>
              <a:rPr lang="en-US" altLang="ja-JP" sz="2000" dirty="0" smtClean="0">
                <a:ea typeface="+mj-ea"/>
                <a:cs typeface="Arial" panose="020B0604020202020204" pitchFamily="34" charset="0"/>
              </a:rPr>
              <a:t>Register</a:t>
            </a:r>
            <a:r>
              <a:rPr lang="en-US" altLang="ja-JP" sz="2000" dirty="0" smtClean="0">
                <a:latin typeface="+mj-ea"/>
                <a:ea typeface="+mj-ea"/>
              </a:rPr>
              <a:t>(</a:t>
            </a:r>
            <a:r>
              <a:rPr lang="ja-JP" altLang="en-US" sz="2000" dirty="0" smtClean="0">
                <a:latin typeface="+mj-ea"/>
                <a:ea typeface="+mj-ea"/>
              </a:rPr>
              <a:t>登録</a:t>
            </a:r>
            <a:r>
              <a:rPr lang="en-US" altLang="ja-JP" sz="2000" dirty="0" smtClean="0">
                <a:latin typeface="+mj-ea"/>
                <a:ea typeface="+mj-ea"/>
              </a:rPr>
              <a:t>)</a:t>
            </a:r>
            <a:r>
              <a:rPr lang="ja-JP" altLang="en-US" sz="2000" dirty="0" smtClean="0">
                <a:latin typeface="+mj-ea"/>
                <a:ea typeface="+mj-ea"/>
              </a:rPr>
              <a:t>ボタンを押す。</a:t>
            </a:r>
            <a:endParaRPr lang="en-US" altLang="ja-JP" sz="2000" dirty="0" smtClean="0">
              <a:latin typeface="+mj-ea"/>
              <a:ea typeface="+mj-ea"/>
            </a:endParaRPr>
          </a:p>
        </p:txBody>
      </p:sp>
      <p:sp>
        <p:nvSpPr>
          <p:cNvPr id="8" name="円形吹き出し 7"/>
          <p:cNvSpPr/>
          <p:nvPr/>
        </p:nvSpPr>
        <p:spPr>
          <a:xfrm>
            <a:off x="3619893" y="1907137"/>
            <a:ext cx="5524107" cy="2087982"/>
          </a:xfrm>
          <a:prstGeom prst="wedgeEllipseCallout">
            <a:avLst>
              <a:gd name="adj1" fmla="val -37799"/>
              <a:gd name="adj2" fmla="val 4687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dirty="0" smtClean="0"/>
              <a:t>Full</a:t>
            </a:r>
            <a:r>
              <a:rPr lang="ja-JP" altLang="en-US" sz="2400" dirty="0"/>
              <a:t> </a:t>
            </a:r>
            <a:r>
              <a:rPr lang="en-US" altLang="ja-JP" sz="2400" dirty="0" err="1" smtClean="0"/>
              <a:t>Name:test</a:t>
            </a:r>
            <a:endParaRPr lang="en-US" altLang="ja-JP" sz="2400" dirty="0" smtClean="0"/>
          </a:p>
          <a:p>
            <a:pPr algn="ctr"/>
            <a:r>
              <a:rPr kumimoji="1" lang="en-US" altLang="ja-JP" sz="2400" dirty="0" smtClean="0"/>
              <a:t>Email </a:t>
            </a:r>
            <a:r>
              <a:rPr kumimoji="1" lang="en-US" altLang="ja-JP" sz="2400" dirty="0" err="1" smtClean="0"/>
              <a:t>Address:test@test.com</a:t>
            </a:r>
            <a:endParaRPr kumimoji="1" lang="en-US" altLang="ja-JP" sz="2400" dirty="0" smtClean="0"/>
          </a:p>
          <a:p>
            <a:pPr algn="ctr"/>
            <a:r>
              <a:rPr lang="en-US" altLang="ja-JP" sz="2400" dirty="0" err="1" smtClean="0"/>
              <a:t>Password:test</a:t>
            </a:r>
            <a:endParaRPr lang="en-US" altLang="ja-JP" sz="2400" dirty="0" smtClean="0"/>
          </a:p>
        </p:txBody>
      </p:sp>
      <p:sp>
        <p:nvSpPr>
          <p:cNvPr id="9" name="正方形/長方形 8"/>
          <p:cNvSpPr/>
          <p:nvPr/>
        </p:nvSpPr>
        <p:spPr>
          <a:xfrm>
            <a:off x="1954530" y="3783330"/>
            <a:ext cx="94869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2903220" y="3977640"/>
            <a:ext cx="2148840" cy="92202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2903220" y="5779770"/>
            <a:ext cx="61722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8707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1957676" y="2260678"/>
            <a:ext cx="5000625" cy="4457700"/>
          </a:xfrm>
          <a:prstGeom prst="rect">
            <a:avLst/>
          </a:prstGeom>
        </p:spPr>
      </p:pic>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n-ea"/>
              </a:rPr>
              <a:t>〇　演習</a:t>
            </a:r>
            <a:endParaRPr lang="en-US" altLang="ja-JP" dirty="0" smtClean="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sp>
        <p:nvSpPr>
          <p:cNvPr id="12" name="テキスト ボックス 11"/>
          <p:cNvSpPr txBox="1"/>
          <p:nvPr/>
        </p:nvSpPr>
        <p:spPr>
          <a:xfrm>
            <a:off x="560070" y="1429681"/>
            <a:ext cx="8046720" cy="830997"/>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掲示板画面を表示させるレスポンスが出ているのでタイトルを「</a:t>
            </a:r>
            <a:r>
              <a:rPr kumimoji="1" lang="en-US" altLang="ja-JP" sz="24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panose="020B0600070205080204" pitchFamily="50" charset="-128"/>
                <a:cs typeface="+mn-cs"/>
              </a:rPr>
              <a:t>YabaiStore</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」に書き換えて</a:t>
            </a:r>
            <a:r>
              <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Intercept is on</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ボタンを押す</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10" name="正方形/長方形 9"/>
          <p:cNvSpPr/>
          <p:nvPr/>
        </p:nvSpPr>
        <p:spPr>
          <a:xfrm>
            <a:off x="4193145" y="3449309"/>
            <a:ext cx="1066306" cy="26125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8" name="正方形/長方形 7"/>
          <p:cNvSpPr/>
          <p:nvPr/>
        </p:nvSpPr>
        <p:spPr>
          <a:xfrm>
            <a:off x="2709594" y="6315551"/>
            <a:ext cx="1066306" cy="26125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9" name="円形吹き出し 8"/>
          <p:cNvSpPr/>
          <p:nvPr/>
        </p:nvSpPr>
        <p:spPr>
          <a:xfrm>
            <a:off x="3775900" y="4785339"/>
            <a:ext cx="2967102" cy="1530212"/>
          </a:xfrm>
          <a:prstGeom prst="wedgeEllipseCallout">
            <a:avLst>
              <a:gd name="adj1" fmla="val -51025"/>
              <a:gd name="adj2" fmla="val 54050"/>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a:t>
            </a:r>
            <a:r>
              <a:rPr kumimoji="1" lang="en-US" altLang="ja-JP" sz="2400" b="0" i="0" u="none" strike="noStrike" kern="1200" cap="none" spc="0" normalizeH="0" baseline="0" noProof="0" dirty="0" err="1"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YabaiStore</a:t>
            </a: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rPr>
              <a:t>」に</a:t>
            </a:r>
            <a:r>
              <a:rPr lang="ja-JP" altLang="en-US" sz="2400" dirty="0">
                <a:solidFill>
                  <a:prstClr val="black"/>
                </a:solidFill>
                <a:latin typeface="Arial" panose="020B0604020202020204" pitchFamily="34" charset="0"/>
                <a:ea typeface="HGP創英角ｺﾞｼｯｸUB" panose="020B0900000000000000" pitchFamily="50" charset="-128"/>
                <a:cs typeface="Arial" panose="020B0604020202020204" pitchFamily="34" charset="0"/>
              </a:rPr>
              <a:t>書き換</a:t>
            </a:r>
            <a:r>
              <a:rPr lang="ja-JP" altLang="en-US" sz="2400" dirty="0" smtClean="0">
                <a:solidFill>
                  <a:prstClr val="black"/>
                </a:solidFill>
                <a:latin typeface="Arial" panose="020B0604020202020204" pitchFamily="34" charset="0"/>
                <a:ea typeface="HGP創英角ｺﾞｼｯｸUB" panose="020B0900000000000000" pitchFamily="50" charset="-128"/>
                <a:cs typeface="Arial" panose="020B0604020202020204" pitchFamily="34" charset="0"/>
              </a:rPr>
              <a:t>える</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HGP創英角ｺﾞｼｯｸUB" panose="020B0900000000000000" pitchFamily="50" charset="-128"/>
              <a:cs typeface="Arial" panose="020B0604020202020204" pitchFamily="34" charset="0"/>
            </a:endParaRPr>
          </a:p>
        </p:txBody>
      </p:sp>
    </p:spTree>
    <p:extLst>
      <p:ext uri="{BB962C8B-B14F-4D97-AF65-F5344CB8AC3E}">
        <p14:creationId xmlns:p14="http://schemas.microsoft.com/office/powerpoint/2010/main" val="379776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レスポンス</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dirty="0" smtClean="0">
                <a:latin typeface="+mn-ea"/>
              </a:rPr>
              <a:t>〇　演習</a:t>
            </a:r>
            <a:endParaRPr lang="en-US" altLang="ja-JP" dirty="0" smtClean="0">
              <a:latin typeface="+mn-ea"/>
            </a:endParaRPr>
          </a:p>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p:txBody>
      </p:sp>
      <p:sp>
        <p:nvSpPr>
          <p:cNvPr id="12" name="テキスト ボックス 11"/>
          <p:cNvSpPr txBox="1"/>
          <p:nvPr/>
        </p:nvSpPr>
        <p:spPr>
          <a:xfrm>
            <a:off x="560070" y="1429681"/>
            <a:ext cx="8046720" cy="461665"/>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1" lang="ja-JP" altLang="en-US"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rPr>
              <a:t>無事タイトルがヤバ</a:t>
            </a:r>
            <a:r>
              <a:rPr kumimoji="1" lang="ja-JP" altLang="en-US" sz="2400"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panose="020B0600070205080204" pitchFamily="50" charset="-128"/>
                <a:cs typeface="+mn-cs"/>
              </a:rPr>
              <a:t>い</a:t>
            </a:r>
            <a:r>
              <a:rPr lang="en-US" altLang="ja-JP" sz="2400" dirty="0" smtClean="0">
                <a:solidFill>
                  <a:prstClr val="black"/>
                </a:solidFill>
              </a:rPr>
              <a:t>Store</a:t>
            </a:r>
            <a:r>
              <a:rPr lang="ja-JP" altLang="en-US" sz="2400" dirty="0" smtClean="0">
                <a:solidFill>
                  <a:prstClr val="black"/>
                </a:solidFill>
              </a:rPr>
              <a:t>になる</a:t>
            </a:r>
            <a:endParaRPr kumimoji="1" lang="en-US" altLang="ja-JP" sz="2400"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pic>
        <p:nvPicPr>
          <p:cNvPr id="3" name="図 2"/>
          <p:cNvPicPr>
            <a:picLocks noChangeAspect="1"/>
          </p:cNvPicPr>
          <p:nvPr/>
        </p:nvPicPr>
        <p:blipFill>
          <a:blip r:embed="rId4"/>
          <a:stretch>
            <a:fillRect/>
          </a:stretch>
        </p:blipFill>
        <p:spPr>
          <a:xfrm>
            <a:off x="1152960" y="1891345"/>
            <a:ext cx="7076640" cy="4679089"/>
          </a:xfrm>
          <a:prstGeom prst="rect">
            <a:avLst/>
          </a:prstGeom>
        </p:spPr>
      </p:pic>
      <p:sp>
        <p:nvSpPr>
          <p:cNvPr id="10" name="正方形/長方形 9"/>
          <p:cNvSpPr/>
          <p:nvPr/>
        </p:nvSpPr>
        <p:spPr>
          <a:xfrm>
            <a:off x="2515346" y="1989417"/>
            <a:ext cx="1704315" cy="420187"/>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82861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200" y="274638"/>
            <a:ext cx="8552576" cy="674268"/>
          </a:xfrm>
        </p:spPr>
        <p:txBody>
          <a:bodyPr/>
          <a:lstStyle/>
          <a:p>
            <a:pPr algn="l"/>
            <a:r>
              <a:rPr kumimoji="1" lang="ja-JP" altLang="en-US" sz="4000" dirty="0" smtClean="0">
                <a:solidFill>
                  <a:schemeClr val="bg1"/>
                </a:solidFill>
              </a:rPr>
              <a:t>これができると何がまずいのか</a:t>
            </a:r>
            <a:endParaRPr kumimoji="1" lang="ja-JP" altLang="en-US" sz="4000" dirty="0">
              <a:solidFill>
                <a:schemeClr val="bg1"/>
              </a:solidFill>
            </a:endParaRPr>
          </a:p>
        </p:txBody>
      </p:sp>
      <p:sp>
        <p:nvSpPr>
          <p:cNvPr id="6" name="コンテンツ プレースホルダー 5"/>
          <p:cNvSpPr>
            <a:spLocks noGrp="1"/>
          </p:cNvSpPr>
          <p:nvPr>
            <p:ph idx="1"/>
          </p:nvPr>
        </p:nvSpPr>
        <p:spPr>
          <a:xfrm>
            <a:off x="457200" y="1600200"/>
            <a:ext cx="8229600" cy="5039497"/>
          </a:xfrm>
        </p:spPr>
        <p:txBody>
          <a:bodyPr/>
          <a:lstStyle/>
          <a:p>
            <a:r>
              <a:rPr lang="ja-JP" altLang="en-US" sz="3600" dirty="0" smtClean="0"/>
              <a:t>サーバから送られてきた値を元に動作する</a:t>
            </a:r>
            <a:r>
              <a:rPr lang="ja-JP" altLang="en-US" sz="3600" strike="sngStrike" dirty="0" smtClean="0">
                <a:solidFill>
                  <a:srgbClr val="FF0000"/>
                </a:solidFill>
              </a:rPr>
              <a:t>ガチャ</a:t>
            </a:r>
            <a:r>
              <a:rPr lang="ja-JP" altLang="en-US" sz="3600" dirty="0" smtClean="0"/>
              <a:t>プログラムがあったとする</a:t>
            </a:r>
            <a:endParaRPr lang="en-US" altLang="ja-JP" sz="3600" dirty="0" smtClean="0"/>
          </a:p>
          <a:p>
            <a:pPr lvl="1"/>
            <a:r>
              <a:rPr lang="ja-JP" altLang="en-US" sz="3200" dirty="0" smtClean="0"/>
              <a:t>例えば</a:t>
            </a:r>
            <a:r>
              <a:rPr lang="ja-JP" altLang="en-US" sz="3200" dirty="0"/>
              <a:t>ボタン</a:t>
            </a:r>
            <a:r>
              <a:rPr lang="ja-JP" altLang="en-US" sz="3200" dirty="0" smtClean="0"/>
              <a:t>を押下することでゲーム内通貨を消費して、いくつかのキャラクターが使用可能になる様なゲームプログラム。</a:t>
            </a:r>
            <a:endParaRPr lang="en-US" altLang="ja-JP" sz="3200" dirty="0" smtClean="0"/>
          </a:p>
        </p:txBody>
      </p:sp>
      <p:pic>
        <p:nvPicPr>
          <p:cNvPr id="12292" name="Picture 4" descr="https://4.bp.blogspot.com/-6Z_bn3OBtt8/XAnvVYu5lsI/AAAAAAABQnQ/-Tv5U4Hbxt44cIRVfhFRJZrQ5qgNLgsowCLcBGAs/s800/business_woman3_1_question.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923810" y="5115696"/>
            <a:ext cx="1210237" cy="164413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ã¬ãã£ã¬ãã£ã»ã«ãã»ã«èªåè²©å£²æ©ã®ã¤ã©ã¹ã"/>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73629" y="4555130"/>
            <a:ext cx="1588957" cy="2214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0458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p:cNvSpPr>
            <a:spLocks noGrp="1"/>
          </p:cNvSpPr>
          <p:nvPr>
            <p:ph type="title"/>
          </p:nvPr>
        </p:nvSpPr>
        <p:spPr>
          <a:xfrm>
            <a:off x="457199" y="274638"/>
            <a:ext cx="8544187" cy="674268"/>
          </a:xfrm>
        </p:spPr>
        <p:txBody>
          <a:bodyPr/>
          <a:lstStyle/>
          <a:p>
            <a:pPr algn="l"/>
            <a:r>
              <a:rPr lang="ja-JP" altLang="en-US" sz="4000" dirty="0">
                <a:solidFill>
                  <a:schemeClr val="bg1"/>
                </a:solidFill>
              </a:rPr>
              <a:t>これができると何がまずいの</a:t>
            </a:r>
            <a:r>
              <a:rPr lang="ja-JP" altLang="en-US" sz="4000" dirty="0" smtClean="0">
                <a:solidFill>
                  <a:schemeClr val="bg1"/>
                </a:solidFill>
              </a:rPr>
              <a:t>か</a:t>
            </a:r>
            <a:endParaRPr kumimoji="1" lang="ja-JP" altLang="en-US" sz="4000" dirty="0">
              <a:solidFill>
                <a:schemeClr val="bg1"/>
              </a:solidFill>
            </a:endParaRPr>
          </a:p>
        </p:txBody>
      </p:sp>
      <p:sp>
        <p:nvSpPr>
          <p:cNvPr id="6" name="コンテンツ プレースホルダー 5"/>
          <p:cNvSpPr>
            <a:spLocks noGrp="1"/>
          </p:cNvSpPr>
          <p:nvPr>
            <p:ph idx="1"/>
          </p:nvPr>
        </p:nvSpPr>
        <p:spPr>
          <a:xfrm>
            <a:off x="457200" y="1600200"/>
            <a:ext cx="8229600" cy="5039497"/>
          </a:xfrm>
        </p:spPr>
        <p:txBody>
          <a:bodyPr/>
          <a:lstStyle/>
          <a:p>
            <a:r>
              <a:rPr lang="ja-JP" altLang="en-US" sz="3600" dirty="0"/>
              <a:t>レスポンスの値を改ざんすれば、好きなキャラが召喚できてしまうのでは？？</a:t>
            </a:r>
            <a:endParaRPr lang="en-US" altLang="ja-JP" sz="3600" dirty="0"/>
          </a:p>
          <a:p>
            <a:r>
              <a:rPr lang="ja-JP" altLang="en-US" sz="3600" dirty="0" smtClean="0"/>
              <a:t>つまり、システムを作った人が（当然）</a:t>
            </a:r>
            <a:r>
              <a:rPr lang="ja-JP" altLang="en-US" sz="3600" u="sng" dirty="0" smtClean="0">
                <a:solidFill>
                  <a:srgbClr val="FF0000"/>
                </a:solidFill>
              </a:rPr>
              <a:t>許可していない動作</a:t>
            </a:r>
            <a:r>
              <a:rPr lang="ja-JP" altLang="en-US" sz="3600" dirty="0" smtClean="0"/>
              <a:t>ができてしまう</a:t>
            </a:r>
            <a:endParaRPr lang="en-US" altLang="ja-JP" sz="3600" dirty="0" smtClean="0"/>
          </a:p>
          <a:p>
            <a:r>
              <a:rPr lang="ja-JP" altLang="en-US" sz="3600" dirty="0" smtClean="0"/>
              <a:t>ここではゲームを例にあげているが、サーバからの応答を元に処理するプログラムは全てこの被害にあう可能性</a:t>
            </a:r>
            <a:endParaRPr lang="en-US" altLang="ja-JP" sz="3600" dirty="0" smtClean="0"/>
          </a:p>
          <a:p>
            <a:pPr marL="0" indent="0">
              <a:buNone/>
            </a:pPr>
            <a:r>
              <a:rPr lang="ja-JP" altLang="en-US" sz="3600" dirty="0" smtClean="0"/>
              <a:t>　があることになる</a:t>
            </a:r>
            <a:endParaRPr lang="en-US" altLang="ja-JP" sz="3600" dirty="0" smtClean="0"/>
          </a:p>
        </p:txBody>
      </p:sp>
      <p:pic>
        <p:nvPicPr>
          <p:cNvPr id="4" name="Picture 2" descr="https://3.bp.blogspot.com/-QcDbWqQ448I/XAnvUT4TMDI/AAAAAAABQnE/_H4XzC4E93AEU2Y7fHMDBjri1drdyuAPQCLcBGAs/s800/business_woman2_2_shock.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97720" y="5164899"/>
            <a:ext cx="1246280" cy="169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77708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a:solidFill>
                  <a:schemeClr val="bg1"/>
                </a:solidFill>
              </a:rPr>
              <a:t>本日</a:t>
            </a:r>
            <a:r>
              <a:rPr lang="ja-JP" altLang="en-US" sz="3000" dirty="0" smtClean="0">
                <a:solidFill>
                  <a:schemeClr val="bg1"/>
                </a:solidFill>
              </a:rPr>
              <a:t>の講義</a:t>
            </a:r>
          </a:p>
        </p:txBody>
      </p:sp>
      <p:sp>
        <p:nvSpPr>
          <p:cNvPr id="6" name="角丸四角形 5"/>
          <p:cNvSpPr/>
          <p:nvPr/>
        </p:nvSpPr>
        <p:spPr>
          <a:xfrm>
            <a:off x="1655335" y="1820862"/>
            <a:ext cx="5894326" cy="1672616"/>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3600" dirty="0" smtClean="0">
                <a:solidFill>
                  <a:schemeClr val="tx1"/>
                </a:solidFill>
                <a:latin typeface="HGP創英角ｺﾞｼｯｸUB" panose="020B0900000000000000" pitchFamily="50" charset="-128"/>
                <a:ea typeface="HGP創英角ｺﾞｼｯｸUB" panose="020B0900000000000000" pitchFamily="50" charset="-128"/>
              </a:rPr>
              <a:t>SQL</a:t>
            </a:r>
            <a:r>
              <a:rPr lang="ja-JP" altLang="en-US" sz="3600" dirty="0" smtClean="0">
                <a:solidFill>
                  <a:schemeClr val="tx1"/>
                </a:solidFill>
                <a:latin typeface="HGP創英角ｺﾞｼｯｸUB" panose="020B0900000000000000" pitchFamily="50" charset="-128"/>
                <a:ea typeface="HGP創英角ｺﾞｼｯｸUB" panose="020B0900000000000000" pitchFamily="50" charset="-128"/>
              </a:rPr>
              <a:t>インジェクション</a:t>
            </a:r>
            <a:endParaRPr lang="en-US" altLang="ja-JP" sz="3600" dirty="0" smtClean="0">
              <a:solidFill>
                <a:schemeClr val="tx1"/>
              </a:solidFill>
              <a:latin typeface="HGP創英角ｺﾞｼｯｸUB" panose="020B0900000000000000" pitchFamily="50" charset="-128"/>
              <a:ea typeface="HGP創英角ｺﾞｼｯｸUB" panose="020B0900000000000000" pitchFamily="50" charset="-128"/>
            </a:endParaRPr>
          </a:p>
        </p:txBody>
      </p:sp>
      <p:pic>
        <p:nvPicPr>
          <p:cNvPr id="2" name="図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63360" y="4446294"/>
            <a:ext cx="2580640" cy="2135480"/>
          </a:xfrm>
          <a:prstGeom prst="rect">
            <a:avLst/>
          </a:prstGeom>
        </p:spPr>
      </p:pic>
    </p:spTree>
    <p:extLst>
      <p:ext uri="{BB962C8B-B14F-4D97-AF65-F5344CB8AC3E}">
        <p14:creationId xmlns:p14="http://schemas.microsoft.com/office/powerpoint/2010/main" val="314781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1328738"/>
            <a:ext cx="7802562" cy="5016500"/>
          </a:xfrm>
        </p:spPr>
        <p:txBody>
          <a:bodyPr/>
          <a:lstStyle/>
          <a:p>
            <a:pPr eaLnBrk="1" hangingPunct="1"/>
            <a:r>
              <a:rPr lang="en-US" altLang="ja-JP" sz="4000" b="1" dirty="0" smtClean="0">
                <a:latin typeface="Arial" panose="020B0604020202020204" pitchFamily="34" charset="0"/>
                <a:cs typeface="Arial" panose="020B0604020202020204" pitchFamily="34" charset="0"/>
              </a:rPr>
              <a:t>SQL</a:t>
            </a:r>
            <a:r>
              <a:rPr lang="ja-JP" altLang="en-US" sz="4000" b="1" dirty="0" smtClean="0">
                <a:latin typeface="+mn-ea"/>
              </a:rPr>
              <a:t>インジェクションとは</a:t>
            </a:r>
            <a:r>
              <a:rPr lang="ja-JP" altLang="en-US" sz="4000" b="1" dirty="0">
                <a:latin typeface="+mn-ea"/>
              </a:rPr>
              <a:t>・・</a:t>
            </a:r>
            <a:r>
              <a:rPr lang="ja-JP" altLang="en-US" sz="4000" b="1" dirty="0" smtClean="0">
                <a:latin typeface="+mn-ea"/>
              </a:rPr>
              <a:t>・</a:t>
            </a:r>
            <a:endParaRPr lang="en-US" altLang="ja-JP" sz="4000" b="1" dirty="0" smtClean="0">
              <a:latin typeface="+mn-ea"/>
            </a:endParaRPr>
          </a:p>
          <a:p>
            <a:pPr marL="0" indent="0" eaLnBrk="1" hangingPunct="1">
              <a:buNone/>
            </a:pPr>
            <a:endParaRPr lang="en-US" altLang="ja-JP" sz="2400" dirty="0" smtClean="0">
              <a:latin typeface="+mn-ea"/>
            </a:endParaRPr>
          </a:p>
          <a:p>
            <a:pPr marL="0" indent="0" eaLnBrk="1" hangingPunct="1">
              <a:buNone/>
            </a:pPr>
            <a:r>
              <a:rPr lang="ja-JP" altLang="en-US" sz="3600" dirty="0" smtClean="0">
                <a:latin typeface="+mn-ea"/>
              </a:rPr>
              <a:t>簡単に言うと</a:t>
            </a:r>
            <a:r>
              <a:rPr lang="en-US" altLang="ja-JP" sz="3600" dirty="0" smtClean="0">
                <a:latin typeface="+mn-ea"/>
              </a:rPr>
              <a:t>…</a:t>
            </a:r>
          </a:p>
          <a:p>
            <a:pPr marL="0" indent="0" eaLnBrk="1" hangingPunct="1">
              <a:buNone/>
            </a:pPr>
            <a:r>
              <a:rPr lang="ja-JP" altLang="en-US" sz="3600" dirty="0">
                <a:latin typeface="+mn-ea"/>
              </a:rPr>
              <a:t>　</a:t>
            </a:r>
            <a:r>
              <a:rPr lang="ja-JP" altLang="en-US" sz="3600" dirty="0" smtClean="0">
                <a:latin typeface="+mn-ea"/>
              </a:rPr>
              <a:t>　入力</a:t>
            </a:r>
            <a:r>
              <a:rPr lang="ja-JP" altLang="en-US" sz="3600" dirty="0">
                <a:latin typeface="+mn-ea"/>
              </a:rPr>
              <a:t>フォーム</a:t>
            </a:r>
            <a:r>
              <a:rPr lang="ja-JP" altLang="en-US" sz="3600" dirty="0" smtClean="0">
                <a:latin typeface="+mn-ea"/>
              </a:rPr>
              <a:t>からの送信で、</a:t>
            </a:r>
            <a:endParaRPr lang="en-US" altLang="ja-JP" sz="3600" dirty="0" smtClean="0">
              <a:latin typeface="+mn-ea"/>
            </a:endParaRPr>
          </a:p>
          <a:p>
            <a:pPr marL="0" indent="0" eaLnBrk="1" hangingPunct="1">
              <a:buNone/>
            </a:pPr>
            <a:r>
              <a:rPr lang="ja-JP" altLang="en-US" sz="3600" dirty="0">
                <a:latin typeface="+mn-ea"/>
              </a:rPr>
              <a:t>　</a:t>
            </a:r>
            <a:r>
              <a:rPr lang="ja-JP" altLang="en-US" sz="3600" dirty="0" smtClean="0">
                <a:latin typeface="+mn-ea"/>
              </a:rPr>
              <a:t>　データベースを不正に操作する手口</a:t>
            </a:r>
            <a:endParaRPr lang="en-US" altLang="ja-JP" sz="2400" dirty="0" smtClean="0">
              <a:latin typeface="+mn-ea"/>
            </a:endParaRPr>
          </a:p>
          <a:p>
            <a:pPr marL="457200" lvl="1" indent="0" eaLnBrk="1" hangingPunct="1">
              <a:buNone/>
            </a:pPr>
            <a:r>
              <a:rPr lang="ja-JP" altLang="en-US" sz="3600" dirty="0" smtClean="0">
                <a:latin typeface="+mn-ea"/>
              </a:rPr>
              <a:t>意図しない</a:t>
            </a:r>
            <a:r>
              <a:rPr lang="en-US" altLang="ja-JP" sz="3600" dirty="0" smtClean="0">
                <a:latin typeface="Arial" panose="020B0604020202020204" pitchFamily="34" charset="0"/>
                <a:cs typeface="Arial" panose="020B0604020202020204" pitchFamily="34" charset="0"/>
              </a:rPr>
              <a:t>SQL</a:t>
            </a:r>
            <a:r>
              <a:rPr lang="ja-JP" altLang="en-US" sz="3600" dirty="0" smtClean="0">
                <a:latin typeface="+mn-ea"/>
              </a:rPr>
              <a:t>文が実行される</a:t>
            </a:r>
            <a:r>
              <a:rPr lang="ja-JP" altLang="en-US" sz="2400" dirty="0" smtClean="0">
                <a:latin typeface="+mn-ea"/>
              </a:rPr>
              <a:t>　</a:t>
            </a:r>
            <a:endParaRPr lang="en-US" altLang="ja-JP" sz="2400" dirty="0" smtClean="0">
              <a:latin typeface="+mn-ea"/>
            </a:endParaRPr>
          </a:p>
          <a:p>
            <a:pPr eaLnBrk="1" hangingPunct="1"/>
            <a:endParaRPr lang="ja-JP" altLang="en-US" sz="2500" dirty="0" smtClean="0"/>
          </a:p>
        </p:txBody>
      </p:sp>
    </p:spTree>
    <p:extLst>
      <p:ext uri="{BB962C8B-B14F-4D97-AF65-F5344CB8AC3E}">
        <p14:creationId xmlns:p14="http://schemas.microsoft.com/office/powerpoint/2010/main" val="312174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7" y="1328738"/>
            <a:ext cx="8669337" cy="5016500"/>
          </a:xfrm>
        </p:spPr>
        <p:txBody>
          <a:bodyPr/>
          <a:lstStyle/>
          <a:p>
            <a:pPr marL="0" indent="0" eaLnBrk="1" hangingPunct="1">
              <a:buNone/>
            </a:pPr>
            <a:r>
              <a:rPr lang="ja-JP" altLang="en-US" sz="2500" dirty="0" smtClean="0"/>
              <a:t>　</a:t>
            </a:r>
            <a:endParaRPr lang="en-US" altLang="ja-JP" sz="3600" dirty="0" smtClean="0"/>
          </a:p>
          <a:p>
            <a:pPr marL="0" indent="0" eaLnBrk="1" hangingPunct="1">
              <a:buNone/>
            </a:pPr>
            <a:r>
              <a:rPr lang="ja-JP" altLang="en-US" sz="4400" dirty="0" smtClean="0">
                <a:latin typeface="HGP創英角ｺﾞｼｯｸUB" panose="020B0900000000000000" pitchFamily="50" charset="-128"/>
                <a:ea typeface="HGP創英角ｺﾞｼｯｸUB" panose="020B0900000000000000" pitchFamily="50" charset="-128"/>
              </a:rPr>
              <a:t>　データベース？？？</a:t>
            </a:r>
            <a:endParaRPr lang="en-US" altLang="ja-JP" sz="4400"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4400" dirty="0" smtClean="0">
                <a:latin typeface="HGP創英角ｺﾞｼｯｸUB" panose="020B0900000000000000" pitchFamily="50" charset="-128"/>
                <a:ea typeface="HGP創英角ｺﾞｼｯｸUB" panose="020B0900000000000000" pitchFamily="50" charset="-128"/>
              </a:rPr>
              <a:t>　</a:t>
            </a:r>
            <a:r>
              <a:rPr lang="en-US" altLang="ja-JP" sz="4400" dirty="0" smtClean="0">
                <a:latin typeface="HGP創英角ｺﾞｼｯｸUB" panose="020B0900000000000000" pitchFamily="50" charset="-128"/>
                <a:ea typeface="HGP創英角ｺﾞｼｯｸUB" panose="020B0900000000000000" pitchFamily="50" charset="-128"/>
              </a:rPr>
              <a:t>SQL</a:t>
            </a:r>
            <a:r>
              <a:rPr lang="ja-JP" altLang="en-US" sz="4400" dirty="0" smtClean="0">
                <a:latin typeface="HGP創英角ｺﾞｼｯｸUB" panose="020B0900000000000000" pitchFamily="50" charset="-128"/>
                <a:ea typeface="HGP創英角ｺﾞｼｯｸUB" panose="020B0900000000000000" pitchFamily="50" charset="-128"/>
              </a:rPr>
              <a:t>文？？？</a:t>
            </a:r>
            <a:endParaRPr lang="en-US" altLang="ja-JP" sz="4400"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endParaRPr lang="en-US" altLang="ja-JP" sz="3600" dirty="0"/>
          </a:p>
          <a:p>
            <a:pPr marL="0" indent="0" algn="ctr">
              <a:buNone/>
            </a:pPr>
            <a:r>
              <a:rPr lang="az-Cyrl-AZ" altLang="ja-JP" sz="4800" dirty="0" smtClean="0">
                <a:latin typeface="HGP創英角ｺﾞｼｯｸUB" panose="020B0900000000000000" pitchFamily="50" charset="-128"/>
                <a:ea typeface="HGP創英角ｺﾞｼｯｸUB" panose="020B0900000000000000" pitchFamily="50" charset="-128"/>
              </a:rPr>
              <a:t>&lt;(*</a:t>
            </a:r>
            <a:r>
              <a:rPr lang="ja-JP" altLang="az-Cyrl-AZ" sz="4800" dirty="0">
                <a:latin typeface="HGP創英角ｺﾞｼｯｸUB" panose="020B0900000000000000" pitchFamily="50" charset="-128"/>
                <a:ea typeface="HGP創英角ｺﾞｼｯｸUB" panose="020B0900000000000000" pitchFamily="50" charset="-128"/>
              </a:rPr>
              <a:t>ﾟ</a:t>
            </a:r>
            <a:r>
              <a:rPr lang="az-Cyrl-AZ" altLang="ja-JP" sz="4800" dirty="0">
                <a:latin typeface="HGP創英角ｺﾞｼｯｸUB" panose="020B0900000000000000" pitchFamily="50" charset="-128"/>
                <a:ea typeface="HGP創英角ｺﾞｼｯｸUB" panose="020B0900000000000000" pitchFamily="50" charset="-128"/>
              </a:rPr>
              <a:t>Д</a:t>
            </a:r>
            <a:r>
              <a:rPr lang="ja-JP" altLang="az-Cyrl-AZ" sz="4800" dirty="0">
                <a:latin typeface="HGP創英角ｺﾞｼｯｸUB" panose="020B0900000000000000" pitchFamily="50" charset="-128"/>
                <a:ea typeface="HGP創英角ｺﾞｼｯｸUB" panose="020B0900000000000000" pitchFamily="50" charset="-128"/>
              </a:rPr>
              <a:t>ﾟ*</a:t>
            </a:r>
            <a:r>
              <a:rPr lang="az-Cyrl-AZ" altLang="ja-JP" sz="4800" dirty="0">
                <a:latin typeface="HGP創英角ｺﾞｼｯｸUB" panose="020B0900000000000000" pitchFamily="50" charset="-128"/>
                <a:ea typeface="HGP創英角ｺﾞｼｯｸUB" panose="020B0900000000000000" pitchFamily="50" charset="-128"/>
              </a:rPr>
              <a:t>)&gt; </a:t>
            </a:r>
            <a:r>
              <a:rPr lang="ja-JP" altLang="en-US" sz="4800" dirty="0">
                <a:latin typeface="HGP創英角ｺﾞｼｯｸUB" panose="020B0900000000000000" pitchFamily="50" charset="-128"/>
                <a:ea typeface="HGP創英角ｺﾞｼｯｸUB" panose="020B0900000000000000" pitchFamily="50" charset="-128"/>
              </a:rPr>
              <a:t>ﾜｶﾝﾈ～</a:t>
            </a:r>
            <a:endParaRPr lang="ja-JP" altLang="en-US" sz="40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193553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075">
                                            <p:txEl>
                                              <p:pRg st="4" end="4"/>
                                            </p:txEl>
                                          </p:spTgt>
                                        </p:tgtEl>
                                        <p:attrNameLst>
                                          <p:attrName>style.visibility</p:attrName>
                                        </p:attrNameLst>
                                      </p:cBhvr>
                                      <p:to>
                                        <p:strVal val="visible"/>
                                      </p:to>
                                    </p:set>
                                    <p:animEffect transition="in" filter="fade">
                                      <p:cBhvr>
                                        <p:cTn id="7" dur="1000"/>
                                        <p:tgtEl>
                                          <p:spTgt spid="3075">
                                            <p:txEl>
                                              <p:pRg st="4" end="4"/>
                                            </p:txEl>
                                          </p:spTgt>
                                        </p:tgtEl>
                                      </p:cBhvr>
                                    </p:animEffect>
                                    <p:anim calcmode="lin" valueType="num">
                                      <p:cBhvr>
                                        <p:cTn id="8" dur="1000" fill="hold"/>
                                        <p:tgtEl>
                                          <p:spTgt spid="3075">
                                            <p:txEl>
                                              <p:pRg st="4" end="4"/>
                                            </p:txEl>
                                          </p:spTgt>
                                        </p:tgtEl>
                                        <p:attrNameLst>
                                          <p:attrName>ppt_w</p:attrName>
                                        </p:attrNameLst>
                                      </p:cBhvr>
                                      <p:tavLst>
                                        <p:tav tm="0" fmla="#ppt_w*sin(2.5*pi*$)">
                                          <p:val>
                                            <p:fltVal val="0"/>
                                          </p:val>
                                        </p:tav>
                                        <p:tav tm="100000">
                                          <p:val>
                                            <p:fltVal val="1"/>
                                          </p:val>
                                        </p:tav>
                                      </p:tavLst>
                                    </p:anim>
                                    <p:anim calcmode="lin" valueType="num">
                                      <p:cBhvr>
                                        <p:cTn id="9" dur="1000" fill="hold"/>
                                        <p:tgtEl>
                                          <p:spTgt spid="3075">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marL="0" indent="0" eaLnBrk="1" hangingPunct="1">
              <a:buNone/>
            </a:pPr>
            <a:endParaRPr lang="en-US" altLang="ja-JP" sz="2800" dirty="0" smtClean="0"/>
          </a:p>
          <a:p>
            <a:pPr marL="0" indent="0" eaLnBrk="1" hangingPunct="1">
              <a:buNone/>
            </a:pPr>
            <a:endParaRPr lang="en-US" altLang="ja-JP" sz="2800" dirty="0"/>
          </a:p>
          <a:p>
            <a:pPr eaLnBrk="1" hangingPunct="1"/>
            <a:r>
              <a:rPr lang="ja-JP" altLang="en-US" dirty="0" smtClean="0">
                <a:latin typeface="HGP創英角ｺﾞｼｯｸUB" panose="020B0900000000000000" pitchFamily="50" charset="-128"/>
                <a:ea typeface="HGP創英角ｺﾞｼｯｸUB" panose="020B0900000000000000" pitchFamily="50" charset="-128"/>
              </a:rPr>
              <a:t>ある特定の条件に当てはめる「データ」を</a:t>
            </a:r>
            <a:endParaRPr lang="en-US" altLang="ja-JP"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dirty="0">
                <a:latin typeface="HGP創英角ｺﾞｼｯｸUB" panose="020B0900000000000000" pitchFamily="50" charset="-128"/>
                <a:ea typeface="HGP創英角ｺﾞｼｯｸUB" panose="020B0900000000000000" pitchFamily="50" charset="-128"/>
              </a:rPr>
              <a:t>　</a:t>
            </a:r>
            <a:r>
              <a:rPr lang="ja-JP" altLang="en-US" dirty="0" smtClean="0">
                <a:latin typeface="HGP創英角ｺﾞｼｯｸUB" panose="020B0900000000000000" pitchFamily="50" charset="-128"/>
                <a:ea typeface="HGP創英角ｺﾞｼｯｸUB" panose="020B0900000000000000" pitchFamily="50" charset="-128"/>
              </a:rPr>
              <a:t>複数集めて、後で使いやすい形に整理した</a:t>
            </a:r>
            <a:endParaRPr lang="en-US" altLang="ja-JP"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dirty="0" smtClean="0">
                <a:latin typeface="HGP創英角ｺﾞｼｯｸUB" panose="020B0900000000000000" pitchFamily="50" charset="-128"/>
                <a:ea typeface="HGP創英角ｺﾞｼｯｸUB" panose="020B0900000000000000" pitchFamily="50" charset="-128"/>
              </a:rPr>
              <a:t>　情報のかたまりを示す。</a:t>
            </a:r>
          </a:p>
        </p:txBody>
      </p:sp>
      <p:sp>
        <p:nvSpPr>
          <p:cNvPr id="2" name="正方形/長方形 1"/>
          <p:cNvSpPr/>
          <p:nvPr/>
        </p:nvSpPr>
        <p:spPr>
          <a:xfrm>
            <a:off x="876300" y="1104900"/>
            <a:ext cx="7010400" cy="952500"/>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4400" dirty="0">
                <a:solidFill>
                  <a:schemeClr val="tx1"/>
                </a:solidFill>
                <a:latin typeface="HGP創英角ｺﾞｼｯｸUB" panose="020B0900000000000000" pitchFamily="50" charset="-128"/>
                <a:ea typeface="HGP創英角ｺﾞｼｯｸUB" panose="020B0900000000000000" pitchFamily="50" charset="-128"/>
              </a:rPr>
              <a:t>データベース</a:t>
            </a:r>
            <a:r>
              <a:rPr lang="ja-JP" altLang="en-US" sz="4400" dirty="0" smtClean="0">
                <a:solidFill>
                  <a:schemeClr val="tx1"/>
                </a:solidFill>
                <a:latin typeface="HGP創英角ｺﾞｼｯｸUB" panose="020B0900000000000000" pitchFamily="50" charset="-128"/>
                <a:ea typeface="HGP創英角ｺﾞｼｯｸUB" panose="020B0900000000000000" pitchFamily="50" charset="-128"/>
              </a:rPr>
              <a:t>と</a:t>
            </a:r>
            <a:r>
              <a:rPr lang="ja-JP" altLang="en-US" sz="4400" dirty="0">
                <a:solidFill>
                  <a:schemeClr val="tx1"/>
                </a:solidFill>
                <a:latin typeface="HGP創英角ｺﾞｼｯｸUB" panose="020B0900000000000000" pitchFamily="50" charset="-128"/>
                <a:ea typeface="HGP創英角ｺﾞｼｯｸUB" panose="020B0900000000000000" pitchFamily="50" charset="-128"/>
              </a:rPr>
              <a:t>は</a:t>
            </a:r>
            <a:endParaRPr kumimoji="1" lang="ja-JP" altLang="en-US" sz="4400" dirty="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55490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2" name="正方形/長方形 1"/>
          <p:cNvSpPr/>
          <p:nvPr/>
        </p:nvSpPr>
        <p:spPr>
          <a:xfrm>
            <a:off x="876300" y="1104900"/>
            <a:ext cx="7010400" cy="952500"/>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4400" dirty="0">
                <a:solidFill>
                  <a:schemeClr val="tx1"/>
                </a:solidFill>
                <a:latin typeface="HGP創英角ｺﾞｼｯｸUB" panose="020B0900000000000000" pitchFamily="50" charset="-128"/>
                <a:ea typeface="HGP創英角ｺﾞｼｯｸUB" panose="020B0900000000000000" pitchFamily="50" charset="-128"/>
              </a:rPr>
              <a:t>データベース</a:t>
            </a:r>
            <a:r>
              <a:rPr lang="ja-JP" altLang="en-US" sz="4400" dirty="0" smtClean="0">
                <a:solidFill>
                  <a:schemeClr val="tx1"/>
                </a:solidFill>
                <a:latin typeface="HGP創英角ｺﾞｼｯｸUB" panose="020B0900000000000000" pitchFamily="50" charset="-128"/>
                <a:ea typeface="HGP創英角ｺﾞｼｯｸUB" panose="020B0900000000000000" pitchFamily="50" charset="-128"/>
              </a:rPr>
              <a:t>と</a:t>
            </a:r>
            <a:r>
              <a:rPr lang="ja-JP" altLang="en-US" sz="4400" dirty="0">
                <a:solidFill>
                  <a:schemeClr val="tx1"/>
                </a:solidFill>
                <a:latin typeface="HGP創英角ｺﾞｼｯｸUB" panose="020B0900000000000000" pitchFamily="50" charset="-128"/>
                <a:ea typeface="HGP創英角ｺﾞｼｯｸUB" panose="020B0900000000000000" pitchFamily="50" charset="-128"/>
              </a:rPr>
              <a:t>は</a:t>
            </a:r>
            <a:endParaRPr kumimoji="1" lang="ja-JP" altLang="en-US" sz="4400" dirty="0">
              <a:solidFill>
                <a:schemeClr val="tx1"/>
              </a:solidFill>
              <a:latin typeface="HGP創英角ｺﾞｼｯｸUB" panose="020B0900000000000000" pitchFamily="50" charset="-128"/>
              <a:ea typeface="HGP創英角ｺﾞｼｯｸUB" panose="020B0900000000000000" pitchFamily="50" charset="-128"/>
            </a:endParaRPr>
          </a:p>
        </p:txBody>
      </p:sp>
      <p:pic>
        <p:nvPicPr>
          <p:cNvPr id="3" name="図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30465" y="3546073"/>
            <a:ext cx="1754582" cy="2460171"/>
          </a:xfrm>
          <a:prstGeom prst="rect">
            <a:avLst/>
          </a:prstGeom>
        </p:spPr>
      </p:pic>
      <p:sp>
        <p:nvSpPr>
          <p:cNvPr id="4" name="円/楕円 3"/>
          <p:cNvSpPr/>
          <p:nvPr/>
        </p:nvSpPr>
        <p:spPr>
          <a:xfrm>
            <a:off x="363538" y="2777214"/>
            <a:ext cx="1807029" cy="1306285"/>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200" dirty="0" smtClean="0">
                <a:solidFill>
                  <a:schemeClr val="tx1"/>
                </a:solidFill>
              </a:rPr>
              <a:t>データ</a:t>
            </a:r>
            <a:endParaRPr kumimoji="1" lang="en-US" altLang="ja-JP" sz="3200" dirty="0" smtClean="0">
              <a:solidFill>
                <a:schemeClr val="tx1"/>
              </a:solidFill>
            </a:endParaRPr>
          </a:p>
        </p:txBody>
      </p:sp>
      <p:sp>
        <p:nvSpPr>
          <p:cNvPr id="7" name="円/楕円 6"/>
          <p:cNvSpPr/>
          <p:nvPr/>
        </p:nvSpPr>
        <p:spPr>
          <a:xfrm>
            <a:off x="402214" y="4122960"/>
            <a:ext cx="1807029" cy="1306285"/>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200" dirty="0" smtClean="0">
                <a:solidFill>
                  <a:schemeClr val="tx1"/>
                </a:solidFill>
              </a:rPr>
              <a:t>データ</a:t>
            </a:r>
            <a:endParaRPr kumimoji="1" lang="en-US" altLang="ja-JP" sz="3200" dirty="0" smtClean="0">
              <a:solidFill>
                <a:schemeClr val="tx1"/>
              </a:solidFill>
            </a:endParaRPr>
          </a:p>
        </p:txBody>
      </p:sp>
      <p:sp>
        <p:nvSpPr>
          <p:cNvPr id="8" name="円/楕円 7"/>
          <p:cNvSpPr/>
          <p:nvPr/>
        </p:nvSpPr>
        <p:spPr>
          <a:xfrm>
            <a:off x="363538" y="5429245"/>
            <a:ext cx="1807029" cy="1306285"/>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200" dirty="0" smtClean="0">
                <a:solidFill>
                  <a:schemeClr val="tx1"/>
                </a:solidFill>
              </a:rPr>
              <a:t>データ</a:t>
            </a:r>
            <a:endParaRPr kumimoji="1" lang="en-US" altLang="ja-JP" sz="3200" dirty="0" smtClean="0">
              <a:solidFill>
                <a:schemeClr val="tx1"/>
              </a:solidFill>
            </a:endParaRPr>
          </a:p>
        </p:txBody>
      </p:sp>
      <p:sp>
        <p:nvSpPr>
          <p:cNvPr id="5" name="下矢印 4"/>
          <p:cNvSpPr/>
          <p:nvPr/>
        </p:nvSpPr>
        <p:spPr>
          <a:xfrm rot="17706809">
            <a:off x="2561500" y="3345625"/>
            <a:ext cx="734193" cy="110353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下矢印 9"/>
          <p:cNvSpPr/>
          <p:nvPr/>
        </p:nvSpPr>
        <p:spPr>
          <a:xfrm rot="16200000">
            <a:off x="2624610" y="4197266"/>
            <a:ext cx="624270" cy="115766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下矢印 10"/>
          <p:cNvSpPr/>
          <p:nvPr/>
        </p:nvSpPr>
        <p:spPr>
          <a:xfrm rot="14512493">
            <a:off x="2519771" y="5162384"/>
            <a:ext cx="749868" cy="118003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7140051" y="3795125"/>
            <a:ext cx="1966827" cy="1740354"/>
          </a:xfrm>
          <a:prstGeom prst="ellipse">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200" dirty="0" smtClean="0">
                <a:solidFill>
                  <a:schemeClr val="tx1"/>
                </a:solidFill>
              </a:rPr>
              <a:t>ほしいデータ</a:t>
            </a:r>
            <a:endParaRPr kumimoji="1" lang="en-US" altLang="ja-JP" sz="3200" dirty="0" smtClean="0">
              <a:solidFill>
                <a:schemeClr val="tx1"/>
              </a:solidFill>
            </a:endParaRPr>
          </a:p>
        </p:txBody>
      </p:sp>
      <p:sp>
        <p:nvSpPr>
          <p:cNvPr id="13" name="下矢印 12"/>
          <p:cNvSpPr/>
          <p:nvPr/>
        </p:nvSpPr>
        <p:spPr>
          <a:xfrm rot="16200000">
            <a:off x="6164206" y="4122440"/>
            <a:ext cx="624271" cy="108572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四角形吹き出し 5"/>
          <p:cNvSpPr/>
          <p:nvPr/>
        </p:nvSpPr>
        <p:spPr>
          <a:xfrm>
            <a:off x="2315869" y="2264673"/>
            <a:ext cx="1520158" cy="936522"/>
          </a:xfrm>
          <a:prstGeom prst="wedgeRectCallou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4000" dirty="0" smtClean="0">
                <a:solidFill>
                  <a:schemeClr val="tx1"/>
                </a:solidFill>
              </a:rPr>
              <a:t>登録</a:t>
            </a:r>
            <a:endParaRPr kumimoji="1" lang="ja-JP" altLang="en-US" sz="4000" dirty="0">
              <a:solidFill>
                <a:schemeClr val="tx1"/>
              </a:solidFill>
            </a:endParaRPr>
          </a:p>
        </p:txBody>
      </p:sp>
      <p:sp>
        <p:nvSpPr>
          <p:cNvPr id="15" name="四角形吹き出し 14"/>
          <p:cNvSpPr/>
          <p:nvPr/>
        </p:nvSpPr>
        <p:spPr>
          <a:xfrm>
            <a:off x="4110001" y="2323763"/>
            <a:ext cx="1492108" cy="778209"/>
          </a:xfrm>
          <a:prstGeom prst="wedgeRectCallout">
            <a:avLst>
              <a:gd name="adj1" fmla="val -21989"/>
              <a:gd name="adj2" fmla="val 95755"/>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4000" dirty="0" smtClean="0">
                <a:solidFill>
                  <a:schemeClr val="tx1"/>
                </a:solidFill>
              </a:rPr>
              <a:t>整理</a:t>
            </a:r>
            <a:endParaRPr kumimoji="1" lang="ja-JP" altLang="en-US" sz="4000" dirty="0">
              <a:solidFill>
                <a:schemeClr val="tx1"/>
              </a:solidFill>
            </a:endParaRPr>
          </a:p>
        </p:txBody>
      </p:sp>
      <p:sp>
        <p:nvSpPr>
          <p:cNvPr id="16" name="四角形吹き出し 15"/>
          <p:cNvSpPr/>
          <p:nvPr/>
        </p:nvSpPr>
        <p:spPr>
          <a:xfrm>
            <a:off x="5876083" y="2312134"/>
            <a:ext cx="1311227" cy="841599"/>
          </a:xfrm>
          <a:prstGeom prst="wedgeRectCallout">
            <a:avLst>
              <a:gd name="adj1" fmla="val 3669"/>
              <a:gd name="adj2" fmla="val 92592"/>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4000" dirty="0">
                <a:solidFill>
                  <a:schemeClr val="tx1"/>
                </a:solidFill>
              </a:rPr>
              <a:t>検索</a:t>
            </a:r>
            <a:endParaRPr kumimoji="1" lang="ja-JP" altLang="en-US" sz="4000" dirty="0">
              <a:solidFill>
                <a:schemeClr val="tx1"/>
              </a:solidFill>
            </a:endParaRPr>
          </a:p>
        </p:txBody>
      </p:sp>
    </p:spTree>
    <p:extLst>
      <p:ext uri="{BB962C8B-B14F-4D97-AF65-F5344CB8AC3E}">
        <p14:creationId xmlns:p14="http://schemas.microsoft.com/office/powerpoint/2010/main" val="3496955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marL="0" indent="0" eaLnBrk="1" hangingPunct="1">
              <a:buNone/>
            </a:pPr>
            <a:endParaRPr lang="en-US" altLang="ja-JP" sz="2800" dirty="0" smtClean="0"/>
          </a:p>
          <a:p>
            <a:pPr marL="0" indent="0" eaLnBrk="1" hangingPunct="1">
              <a:buNone/>
            </a:pPr>
            <a:endParaRPr lang="en-US" altLang="ja-JP" sz="2800" dirty="0" smtClean="0"/>
          </a:p>
          <a:p>
            <a:pPr marL="514350" indent="-514350" eaLnBrk="1" hangingPunct="1">
              <a:buFont typeface="+mj-lt"/>
              <a:buAutoNum type="arabicPeriod"/>
            </a:pPr>
            <a:r>
              <a:rPr lang="ja-JP" altLang="en-US" dirty="0" smtClean="0">
                <a:latin typeface="HGP創英角ｺﾞｼｯｸUB" panose="020B0900000000000000" pitchFamily="50" charset="-128"/>
                <a:ea typeface="HGP創英角ｺﾞｼｯｸUB" panose="020B0900000000000000" pitchFamily="50" charset="-128"/>
              </a:rPr>
              <a:t>複数のデータをまとめて管理する</a:t>
            </a:r>
            <a:endParaRPr lang="en-US" altLang="ja-JP" dirty="0" smtClean="0">
              <a:latin typeface="HGP創英角ｺﾞｼｯｸUB" panose="020B0900000000000000" pitchFamily="50" charset="-128"/>
              <a:ea typeface="HGP創英角ｺﾞｼｯｸUB" panose="020B0900000000000000" pitchFamily="50" charset="-128"/>
            </a:endParaRPr>
          </a:p>
          <a:p>
            <a:pPr marL="514350" indent="-514350" eaLnBrk="1" hangingPunct="1">
              <a:buFont typeface="+mj-lt"/>
              <a:buAutoNum type="arabicPeriod"/>
            </a:pPr>
            <a:endParaRPr lang="en-US" altLang="ja-JP" sz="2400" dirty="0">
              <a:latin typeface="HGP創英角ｺﾞｼｯｸUB" panose="020B0900000000000000" pitchFamily="50" charset="-128"/>
              <a:ea typeface="HGP創英角ｺﾞｼｯｸUB" panose="020B0900000000000000" pitchFamily="50" charset="-128"/>
            </a:endParaRPr>
          </a:p>
          <a:p>
            <a:pPr marL="514350" indent="-514350" eaLnBrk="1" hangingPunct="1">
              <a:buFont typeface="+mj-lt"/>
              <a:buAutoNum type="arabicPeriod"/>
            </a:pPr>
            <a:r>
              <a:rPr lang="ja-JP" altLang="en-US" dirty="0" smtClean="0">
                <a:latin typeface="HGP創英角ｺﾞｼｯｸUB" panose="020B0900000000000000" pitchFamily="50" charset="-128"/>
                <a:ea typeface="HGP創英角ｺﾞｼｯｸUB" panose="020B0900000000000000" pitchFamily="50" charset="-128"/>
              </a:rPr>
              <a:t>目的のデータを簡単に探すことができる</a:t>
            </a:r>
            <a:endParaRPr lang="en-US" altLang="ja-JP" dirty="0" smtClean="0">
              <a:latin typeface="HGP創英角ｺﾞｼｯｸUB" panose="020B0900000000000000" pitchFamily="50" charset="-128"/>
              <a:ea typeface="HGP創英角ｺﾞｼｯｸUB" panose="020B0900000000000000" pitchFamily="50" charset="-128"/>
            </a:endParaRPr>
          </a:p>
          <a:p>
            <a:pPr marL="514350" indent="-514350" eaLnBrk="1" hangingPunct="1">
              <a:buFont typeface="+mj-lt"/>
              <a:buAutoNum type="arabicPeriod"/>
            </a:pPr>
            <a:endParaRPr lang="en-US" altLang="ja-JP" sz="2400" dirty="0">
              <a:latin typeface="HGP創英角ｺﾞｼｯｸUB" panose="020B0900000000000000" pitchFamily="50" charset="-128"/>
              <a:ea typeface="HGP創英角ｺﾞｼｯｸUB" panose="020B0900000000000000" pitchFamily="50" charset="-128"/>
            </a:endParaRPr>
          </a:p>
          <a:p>
            <a:pPr marL="514350" indent="-514350" eaLnBrk="1" hangingPunct="1">
              <a:buFont typeface="+mj-lt"/>
              <a:buAutoNum type="arabicPeriod"/>
            </a:pPr>
            <a:r>
              <a:rPr lang="ja-JP" altLang="en-US" dirty="0" smtClean="0">
                <a:latin typeface="HGP創英角ｺﾞｼｯｸUB" panose="020B0900000000000000" pitchFamily="50" charset="-128"/>
                <a:ea typeface="HGP創英角ｺﾞｼｯｸUB" panose="020B0900000000000000" pitchFamily="50" charset="-128"/>
              </a:rPr>
              <a:t>簡単に編集して使うことができる</a:t>
            </a:r>
            <a:endParaRPr lang="en-US" altLang="ja-JP" dirty="0">
              <a:latin typeface="HGP創英角ｺﾞｼｯｸUB" panose="020B0900000000000000" pitchFamily="50" charset="-128"/>
              <a:ea typeface="HGP創英角ｺﾞｼｯｸUB" panose="020B0900000000000000" pitchFamily="50" charset="-128"/>
            </a:endParaRPr>
          </a:p>
        </p:txBody>
      </p:sp>
      <p:sp>
        <p:nvSpPr>
          <p:cNvPr id="2" name="正方形/長方形 1"/>
          <p:cNvSpPr/>
          <p:nvPr/>
        </p:nvSpPr>
        <p:spPr>
          <a:xfrm>
            <a:off x="876300" y="1104900"/>
            <a:ext cx="7010400" cy="952500"/>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4400" dirty="0" smtClean="0">
                <a:solidFill>
                  <a:schemeClr val="tx1"/>
                </a:solidFill>
                <a:latin typeface="HGP創英角ｺﾞｼｯｸUB" panose="020B0900000000000000" pitchFamily="50" charset="-128"/>
                <a:ea typeface="HGP創英角ｺﾞｼｯｸUB" panose="020B0900000000000000" pitchFamily="50" charset="-128"/>
              </a:rPr>
              <a:t>データベース化のメリット</a:t>
            </a:r>
            <a:endParaRPr kumimoji="1" lang="ja-JP" altLang="en-US" sz="4400" dirty="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351862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9" name="コンテンツ プレースホルダー 1"/>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1743074" y="1737361"/>
            <a:ext cx="5657851" cy="4732020"/>
          </a:xfrm>
        </p:spPr>
      </p:pic>
      <p:sp>
        <p:nvSpPr>
          <p:cNvPr id="10" name="テキスト ボックス 9"/>
          <p:cNvSpPr txBox="1"/>
          <p:nvPr/>
        </p:nvSpPr>
        <p:spPr>
          <a:xfrm>
            <a:off x="891539" y="1079179"/>
            <a:ext cx="7360920" cy="523220"/>
          </a:xfrm>
          <a:prstGeom prst="rect">
            <a:avLst/>
          </a:prstGeom>
          <a:noFill/>
        </p:spPr>
        <p:txBody>
          <a:bodyPr wrap="square" rtlCol="0">
            <a:spAutoFit/>
          </a:bodyPr>
          <a:lstStyle/>
          <a:p>
            <a:r>
              <a:rPr lang="en-US" altLang="ja-JP" sz="2800" dirty="0" smtClean="0">
                <a:ea typeface="+mn-ea"/>
                <a:cs typeface="Arial" panose="020B0604020202020204" pitchFamily="34" charset="0"/>
              </a:rPr>
              <a:t>Welcome</a:t>
            </a:r>
            <a:r>
              <a:rPr lang="ja-JP" altLang="en-US" sz="2800" dirty="0" smtClean="0">
                <a:latin typeface="+mn-ea"/>
                <a:ea typeface="+mn-ea"/>
              </a:rPr>
              <a:t>と出て、ユーザ登録が完了する</a:t>
            </a:r>
            <a:endParaRPr lang="en-US" altLang="ja-JP" sz="2800" dirty="0" smtClean="0">
              <a:latin typeface="+mn-ea"/>
              <a:ea typeface="+mn-ea"/>
            </a:endParaRPr>
          </a:p>
        </p:txBody>
      </p:sp>
    </p:spTree>
    <p:extLst>
      <p:ext uri="{BB962C8B-B14F-4D97-AF65-F5344CB8AC3E}">
        <p14:creationId xmlns:p14="http://schemas.microsoft.com/office/powerpoint/2010/main" val="286507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8452216" cy="5016500"/>
          </a:xfrm>
        </p:spPr>
        <p:txBody>
          <a:bodyPr/>
          <a:lstStyle/>
          <a:p>
            <a:pPr marL="0" indent="0" eaLnBrk="1" hangingPunct="1">
              <a:buNone/>
            </a:pPr>
            <a:endParaRPr lang="en-US" altLang="ja-JP"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endParaRPr lang="en-US" altLang="ja-JP" dirty="0">
              <a:latin typeface="HGP創英角ｺﾞｼｯｸUB" panose="020B0900000000000000" pitchFamily="50" charset="-128"/>
              <a:ea typeface="HGP創英角ｺﾞｼｯｸUB" panose="020B0900000000000000" pitchFamily="50" charset="-128"/>
            </a:endParaRPr>
          </a:p>
          <a:p>
            <a:pPr eaLnBrk="1" hangingPunct="1"/>
            <a:r>
              <a:rPr lang="en-US" altLang="ja-JP" dirty="0" smtClean="0">
                <a:latin typeface="HGP創英角ｺﾞｼｯｸUB" panose="020B0900000000000000" pitchFamily="50" charset="-128"/>
                <a:ea typeface="HGP創英角ｺﾞｼｯｸUB" panose="020B0900000000000000" pitchFamily="50" charset="-128"/>
              </a:rPr>
              <a:t>SELECT</a:t>
            </a:r>
            <a:r>
              <a:rPr lang="ja-JP" altLang="en-US" dirty="0">
                <a:latin typeface="HGP創英角ｺﾞｼｯｸUB" panose="020B0900000000000000" pitchFamily="50" charset="-128"/>
                <a:ea typeface="HGP創英角ｺﾞｼｯｸUB" panose="020B0900000000000000" pitchFamily="50" charset="-128"/>
              </a:rPr>
              <a:t>　</a:t>
            </a:r>
            <a:r>
              <a:rPr lang="ja-JP" altLang="en-US" dirty="0" smtClean="0">
                <a:latin typeface="HGP創英角ｺﾞｼｯｸUB" panose="020B0900000000000000" pitchFamily="50" charset="-128"/>
                <a:ea typeface="HGP創英角ｺﾞｼｯｸUB" panose="020B0900000000000000" pitchFamily="50" charset="-128"/>
              </a:rPr>
              <a:t>列名　：</a:t>
            </a:r>
            <a:r>
              <a:rPr lang="ja-JP" altLang="en-US" dirty="0">
                <a:latin typeface="HGP創英角ｺﾞｼｯｸUB" panose="020B0900000000000000" pitchFamily="50" charset="-128"/>
                <a:ea typeface="HGP創英角ｺﾞｼｯｸUB" panose="020B0900000000000000" pitchFamily="50" charset="-128"/>
              </a:rPr>
              <a:t>　</a:t>
            </a:r>
            <a:r>
              <a:rPr lang="ja-JP" altLang="en-US" dirty="0" smtClean="0">
                <a:latin typeface="HGP創英角ｺﾞｼｯｸUB" panose="020B0900000000000000" pitchFamily="50" charset="-128"/>
                <a:ea typeface="HGP創英角ｺﾞｼｯｸUB" panose="020B0900000000000000" pitchFamily="50" charset="-128"/>
              </a:rPr>
              <a:t>データを取得する命令</a:t>
            </a:r>
            <a:endParaRPr lang="en-US" altLang="ja-JP" dirty="0" smtClean="0">
              <a:latin typeface="HGP創英角ｺﾞｼｯｸUB" panose="020B0900000000000000" pitchFamily="50" charset="-128"/>
              <a:ea typeface="HGP創英角ｺﾞｼｯｸUB" panose="020B0900000000000000" pitchFamily="50" charset="-128"/>
            </a:endParaRPr>
          </a:p>
          <a:p>
            <a:pPr eaLnBrk="1" hangingPunct="1"/>
            <a:endParaRPr lang="en-US" altLang="ja-JP" sz="1800" dirty="0">
              <a:latin typeface="HGP創英角ｺﾞｼｯｸUB" panose="020B0900000000000000" pitchFamily="50" charset="-128"/>
              <a:ea typeface="HGP創英角ｺﾞｼｯｸUB" panose="020B0900000000000000" pitchFamily="50" charset="-128"/>
            </a:endParaRPr>
          </a:p>
          <a:p>
            <a:pPr eaLnBrk="1" hangingPunct="1"/>
            <a:r>
              <a:rPr lang="en-US" altLang="ja-JP" dirty="0" smtClean="0">
                <a:latin typeface="HGP創英角ｺﾞｼｯｸUB" panose="020B0900000000000000" pitchFamily="50" charset="-128"/>
                <a:ea typeface="HGP創英角ｺﾞｼｯｸUB" panose="020B0900000000000000" pitchFamily="50" charset="-128"/>
              </a:rPr>
              <a:t>FROM </a:t>
            </a:r>
            <a:r>
              <a:rPr lang="ja-JP" altLang="en-US" dirty="0" smtClean="0">
                <a:latin typeface="HGP創英角ｺﾞｼｯｸUB" panose="020B0900000000000000" pitchFamily="50" charset="-128"/>
                <a:ea typeface="HGP創英角ｺﾞｼｯｸUB" panose="020B0900000000000000" pitchFamily="50" charset="-128"/>
              </a:rPr>
              <a:t>テーブル名</a:t>
            </a:r>
            <a:r>
              <a:rPr lang="ja-JP" altLang="en-US" dirty="0">
                <a:latin typeface="HGP創英角ｺﾞｼｯｸUB" panose="020B0900000000000000" pitchFamily="50" charset="-128"/>
                <a:ea typeface="HGP創英角ｺﾞｼｯｸUB" panose="020B0900000000000000" pitchFamily="50" charset="-128"/>
              </a:rPr>
              <a:t>　</a:t>
            </a:r>
            <a:r>
              <a:rPr lang="ja-JP" altLang="en-US" dirty="0" smtClean="0">
                <a:latin typeface="HGP創英角ｺﾞｼｯｸUB" panose="020B0900000000000000" pitchFamily="50" charset="-128"/>
                <a:ea typeface="HGP創英角ｺﾞｼｯｸUB" panose="020B0900000000000000" pitchFamily="50" charset="-128"/>
              </a:rPr>
              <a:t>：</a:t>
            </a:r>
            <a:r>
              <a:rPr lang="ja-JP" altLang="en-US" dirty="0">
                <a:latin typeface="HGP創英角ｺﾞｼｯｸUB" panose="020B0900000000000000" pitchFamily="50" charset="-128"/>
                <a:ea typeface="HGP創英角ｺﾞｼｯｸUB" panose="020B0900000000000000" pitchFamily="50" charset="-128"/>
              </a:rPr>
              <a:t>　</a:t>
            </a:r>
            <a:r>
              <a:rPr lang="ja-JP" altLang="en-US" dirty="0" smtClean="0">
                <a:latin typeface="HGP創英角ｺﾞｼｯｸUB" panose="020B0900000000000000" pitchFamily="50" charset="-128"/>
                <a:ea typeface="HGP創英角ｺﾞｼｯｸUB" panose="020B0900000000000000" pitchFamily="50" charset="-128"/>
              </a:rPr>
              <a:t>テーブル名を指定する</a:t>
            </a:r>
            <a:endParaRPr lang="en-US" altLang="ja-JP" dirty="0" smtClean="0">
              <a:latin typeface="HGP創英角ｺﾞｼｯｸUB" panose="020B0900000000000000" pitchFamily="50" charset="-128"/>
              <a:ea typeface="HGP創英角ｺﾞｼｯｸUB" panose="020B0900000000000000" pitchFamily="50" charset="-128"/>
            </a:endParaRPr>
          </a:p>
          <a:p>
            <a:pPr eaLnBrk="1" hangingPunct="1"/>
            <a:endParaRPr lang="en-US" altLang="ja-JP" sz="1800" dirty="0">
              <a:latin typeface="HGP創英角ｺﾞｼｯｸUB" panose="020B0900000000000000" pitchFamily="50" charset="-128"/>
              <a:ea typeface="HGP創英角ｺﾞｼｯｸUB" panose="020B0900000000000000" pitchFamily="50" charset="-128"/>
            </a:endParaRPr>
          </a:p>
          <a:p>
            <a:pPr eaLnBrk="1" hangingPunct="1"/>
            <a:r>
              <a:rPr lang="en-US" altLang="ja-JP" dirty="0" smtClean="0">
                <a:latin typeface="HGP創英角ｺﾞｼｯｸUB" panose="020B0900000000000000" pitchFamily="50" charset="-128"/>
                <a:ea typeface="HGP創英角ｺﾞｼｯｸUB" panose="020B0900000000000000" pitchFamily="50" charset="-128"/>
              </a:rPr>
              <a:t>WHERE &lt;</a:t>
            </a:r>
            <a:r>
              <a:rPr lang="ja-JP" altLang="en-US" dirty="0" smtClean="0">
                <a:latin typeface="HGP創英角ｺﾞｼｯｸUB" panose="020B0900000000000000" pitchFamily="50" charset="-128"/>
                <a:ea typeface="HGP創英角ｺﾞｼｯｸUB" panose="020B0900000000000000" pitchFamily="50" charset="-128"/>
              </a:rPr>
              <a:t>条件</a:t>
            </a:r>
            <a:r>
              <a:rPr lang="en-US" altLang="ja-JP" dirty="0" smtClean="0">
                <a:latin typeface="HGP創英角ｺﾞｼｯｸUB" panose="020B0900000000000000" pitchFamily="50" charset="-128"/>
                <a:ea typeface="HGP創英角ｺﾞｼｯｸUB" panose="020B0900000000000000" pitchFamily="50" charset="-128"/>
              </a:rPr>
              <a:t>&gt;</a:t>
            </a:r>
            <a:r>
              <a:rPr lang="ja-JP" altLang="en-US" dirty="0" smtClean="0">
                <a:latin typeface="HGP創英角ｺﾞｼｯｸUB" panose="020B0900000000000000" pitchFamily="50" charset="-128"/>
                <a:ea typeface="HGP創英角ｺﾞｼｯｸUB" panose="020B0900000000000000" pitchFamily="50" charset="-128"/>
              </a:rPr>
              <a:t>　：</a:t>
            </a:r>
            <a:r>
              <a:rPr lang="ja-JP" altLang="en-US" dirty="0">
                <a:latin typeface="HGP創英角ｺﾞｼｯｸUB" panose="020B0900000000000000" pitchFamily="50" charset="-128"/>
                <a:ea typeface="HGP創英角ｺﾞｼｯｸUB" panose="020B0900000000000000" pitchFamily="50" charset="-128"/>
              </a:rPr>
              <a:t>　</a:t>
            </a:r>
            <a:r>
              <a:rPr lang="ja-JP" altLang="en-US" dirty="0" smtClean="0">
                <a:latin typeface="HGP創英角ｺﾞｼｯｸUB" panose="020B0900000000000000" pitchFamily="50" charset="-128"/>
                <a:ea typeface="HGP創英角ｺﾞｼｯｸUB" panose="020B0900000000000000" pitchFamily="50" charset="-128"/>
              </a:rPr>
              <a:t>特定の条件を満たす</a:t>
            </a:r>
            <a:endParaRPr lang="en-US" altLang="ja-JP"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dirty="0" smtClean="0">
                <a:latin typeface="HGP創英角ｺﾞｼｯｸUB" panose="020B0900000000000000" pitchFamily="50" charset="-128"/>
                <a:ea typeface="HGP創英角ｺﾞｼｯｸUB" panose="020B0900000000000000" pitchFamily="50" charset="-128"/>
              </a:rPr>
              <a:t>　　　　　　　　　　　　　　レコード</a:t>
            </a:r>
            <a:endParaRPr lang="en-US" altLang="ja-JP" dirty="0" smtClean="0">
              <a:latin typeface="HGP創英角ｺﾞｼｯｸUB" panose="020B0900000000000000" pitchFamily="50" charset="-128"/>
              <a:ea typeface="HGP創英角ｺﾞｼｯｸUB" panose="020B0900000000000000" pitchFamily="50" charset="-128"/>
            </a:endParaRPr>
          </a:p>
          <a:p>
            <a:pPr eaLnBrk="1" hangingPunct="1"/>
            <a:endParaRPr lang="ja-JP" altLang="en-US" dirty="0" smtClean="0">
              <a:latin typeface="HGP創英角ｺﾞｼｯｸUB" panose="020B0900000000000000" pitchFamily="50" charset="-128"/>
              <a:ea typeface="HGP創英角ｺﾞｼｯｸUB" panose="020B0900000000000000" pitchFamily="50" charset="-128"/>
            </a:endParaRPr>
          </a:p>
        </p:txBody>
      </p:sp>
      <p:sp>
        <p:nvSpPr>
          <p:cNvPr id="2" name="正方形/長方形 1"/>
          <p:cNvSpPr/>
          <p:nvPr/>
        </p:nvSpPr>
        <p:spPr>
          <a:xfrm>
            <a:off x="876300" y="1104900"/>
            <a:ext cx="7010400" cy="952500"/>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4400" dirty="0" smtClean="0">
                <a:solidFill>
                  <a:schemeClr val="tx1"/>
                </a:solidFill>
                <a:latin typeface="HGP創英角ｺﾞｼｯｸUB" panose="020B0900000000000000" pitchFamily="50" charset="-128"/>
                <a:ea typeface="HGP創英角ｺﾞｼｯｸUB" panose="020B0900000000000000" pitchFamily="50" charset="-128"/>
              </a:rPr>
              <a:t>SQL</a:t>
            </a:r>
            <a:r>
              <a:rPr kumimoji="1" lang="ja-JP" altLang="en-US" sz="4400" dirty="0" smtClean="0">
                <a:solidFill>
                  <a:schemeClr val="tx1"/>
                </a:solidFill>
                <a:latin typeface="HGP創英角ｺﾞｼｯｸUB" panose="020B0900000000000000" pitchFamily="50" charset="-128"/>
                <a:ea typeface="HGP創英角ｺﾞｼｯｸUB" panose="020B0900000000000000" pitchFamily="50" charset="-128"/>
              </a:rPr>
              <a:t>の各用語</a:t>
            </a:r>
            <a:endParaRPr kumimoji="1" lang="ja-JP" altLang="en-US" sz="4400" dirty="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42130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4" name="コンテンツ プレースホルダー 3"/>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648032" y="4137653"/>
            <a:ext cx="7945106" cy="1317103"/>
          </a:xfrm>
        </p:spPr>
      </p:pic>
      <p:sp>
        <p:nvSpPr>
          <p:cNvPr id="2" name="正方形/長方形 1"/>
          <p:cNvSpPr/>
          <p:nvPr/>
        </p:nvSpPr>
        <p:spPr>
          <a:xfrm>
            <a:off x="876300" y="1104900"/>
            <a:ext cx="7010400" cy="952500"/>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4400" dirty="0" smtClean="0">
                <a:solidFill>
                  <a:schemeClr val="tx1"/>
                </a:solidFill>
                <a:latin typeface="HGP創英角ｺﾞｼｯｸUB" panose="020B0900000000000000" pitchFamily="50" charset="-128"/>
                <a:ea typeface="HGP創英角ｺﾞｼｯｸUB" panose="020B0900000000000000" pitchFamily="50" charset="-128"/>
              </a:rPr>
              <a:t>SQL</a:t>
            </a:r>
            <a:r>
              <a:rPr kumimoji="1" lang="ja-JP" altLang="en-US" sz="4400" dirty="0" smtClean="0">
                <a:solidFill>
                  <a:schemeClr val="tx1"/>
                </a:solidFill>
                <a:latin typeface="HGP創英角ｺﾞｼｯｸUB" panose="020B0900000000000000" pitchFamily="50" charset="-128"/>
                <a:ea typeface="HGP創英角ｺﾞｼｯｸUB" panose="020B0900000000000000" pitchFamily="50" charset="-128"/>
              </a:rPr>
              <a:t>の</a:t>
            </a:r>
            <a:r>
              <a:rPr lang="ja-JP" altLang="en-US" sz="4400" dirty="0">
                <a:solidFill>
                  <a:schemeClr val="tx1"/>
                </a:solidFill>
                <a:latin typeface="HGP創英角ｺﾞｼｯｸUB" panose="020B0900000000000000" pitchFamily="50" charset="-128"/>
                <a:ea typeface="HGP創英角ｺﾞｼｯｸUB" panose="020B0900000000000000" pitchFamily="50" charset="-128"/>
              </a:rPr>
              <a:t>一例</a:t>
            </a:r>
            <a:endParaRPr kumimoji="1" lang="ja-JP" altLang="en-US" sz="4400" dirty="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3" name="正方形/長方形 2"/>
          <p:cNvSpPr/>
          <p:nvPr/>
        </p:nvSpPr>
        <p:spPr>
          <a:xfrm>
            <a:off x="474846" y="2281238"/>
            <a:ext cx="7967479" cy="1195754"/>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4400" b="1" u="sng"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SELECT</a:t>
            </a:r>
            <a:r>
              <a:rPr lang="en-US" altLang="ja-JP" sz="4400" b="1" dirty="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 * FROM </a:t>
            </a:r>
            <a:r>
              <a:rPr lang="en-US" altLang="ja-JP" sz="4400" b="1"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user</a:t>
            </a:r>
            <a:r>
              <a:rPr lang="en-US" altLang="ja-JP" sz="4400" b="1" dirty="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 </a:t>
            </a:r>
            <a:endParaRPr lang="en-US" altLang="ja-JP" sz="4400" b="1"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endParaRPr>
          </a:p>
          <a:p>
            <a:pPr algn="ctr"/>
            <a:r>
              <a:rPr lang="en-US" altLang="ja-JP" sz="4400" b="1" dirty="0" smtClean="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WHERE</a:t>
            </a:r>
            <a:r>
              <a:rPr lang="en-US" altLang="ja-JP" sz="4400" b="1" dirty="0">
                <a:solidFill>
                  <a:schemeClr val="tx1"/>
                </a:solidFill>
                <a:latin typeface="Arial" panose="020B0604020202020204" pitchFamily="34" charset="0"/>
                <a:ea typeface="HGP創英角ｺﾞｼｯｸUB" panose="020B0900000000000000" pitchFamily="50" charset="-128"/>
                <a:cs typeface="Arial" panose="020B0604020202020204" pitchFamily="34" charset="0"/>
              </a:rPr>
              <a:t> name = 'taro'</a:t>
            </a:r>
            <a:endParaRPr kumimoji="1" lang="ja-JP" altLang="en-US" sz="4400" b="1" dirty="0">
              <a:solidFill>
                <a:schemeClr val="tx1"/>
              </a:solidFill>
              <a:latin typeface="Arial" panose="020B0604020202020204" pitchFamily="34" charset="0"/>
              <a:ea typeface="HGP創英角ｺﾞｼｯｸUB" panose="020B0900000000000000" pitchFamily="50" charset="-128"/>
              <a:cs typeface="Arial" panose="020B0604020202020204" pitchFamily="34" charset="0"/>
            </a:endParaRPr>
          </a:p>
        </p:txBody>
      </p:sp>
    </p:spTree>
    <p:extLst>
      <p:ext uri="{BB962C8B-B14F-4D97-AF65-F5344CB8AC3E}">
        <p14:creationId xmlns:p14="http://schemas.microsoft.com/office/powerpoint/2010/main" val="228884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1328738"/>
            <a:ext cx="7802562" cy="1695816"/>
          </a:xfrm>
        </p:spPr>
        <p:txBody>
          <a:bodyPr/>
          <a:lstStyle/>
          <a:p>
            <a:pPr eaLnBrk="1" hangingPunct="1"/>
            <a:r>
              <a:rPr lang="en-US" altLang="ja-JP" sz="4000" b="1" dirty="0" smtClean="0">
                <a:latin typeface="HGP創英角ｺﾞｼｯｸUB" panose="020B0900000000000000" pitchFamily="50" charset="-128"/>
                <a:ea typeface="HGP創英角ｺﾞｼｯｸUB" panose="020B0900000000000000" pitchFamily="50" charset="-128"/>
              </a:rPr>
              <a:t>Quick Item Search</a:t>
            </a:r>
            <a:r>
              <a:rPr lang="ja-JP" altLang="en-US" sz="4000" b="1" dirty="0" smtClean="0">
                <a:latin typeface="HGP創英角ｺﾞｼｯｸUB" panose="020B0900000000000000" pitchFamily="50" charset="-128"/>
                <a:ea typeface="HGP創英角ｺﾞｼｯｸUB" panose="020B0900000000000000" pitchFamily="50" charset="-128"/>
              </a:rPr>
              <a:t>で</a:t>
            </a:r>
            <a:r>
              <a:rPr lang="en-US" altLang="ja-JP" sz="4000" b="1" dirty="0" smtClean="0">
                <a:latin typeface="HGP創英角ｺﾞｼｯｸUB" panose="020B0900000000000000" pitchFamily="50" charset="-128"/>
                <a:ea typeface="HGP創英角ｺﾞｼｯｸUB" panose="020B0900000000000000" pitchFamily="50" charset="-128"/>
              </a:rPr>
              <a:t>1000</a:t>
            </a:r>
            <a:r>
              <a:rPr lang="ja-JP" altLang="en-US" sz="4000" b="1" dirty="0" smtClean="0">
                <a:latin typeface="HGP創英角ｺﾞｼｯｸUB" panose="020B0900000000000000" pitchFamily="50" charset="-128"/>
                <a:ea typeface="HGP創英角ｺﾞｼｯｸUB" panose="020B0900000000000000" pitchFamily="50" charset="-128"/>
              </a:rPr>
              <a:t>と</a:t>
            </a:r>
            <a:endParaRPr lang="en-US" altLang="ja-JP" sz="4000" b="1"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4000" b="1" dirty="0">
                <a:latin typeface="HGP創英角ｺﾞｼｯｸUB" panose="020B0900000000000000" pitchFamily="50" charset="-128"/>
                <a:ea typeface="HGP創英角ｺﾞｼｯｸUB" panose="020B0900000000000000" pitchFamily="50" charset="-128"/>
              </a:rPr>
              <a:t>　</a:t>
            </a:r>
            <a:r>
              <a:rPr lang="ja-JP" altLang="en-US" sz="4000" b="1" dirty="0" smtClean="0">
                <a:latin typeface="HGP創英角ｺﾞｼｯｸUB" panose="020B0900000000000000" pitchFamily="50" charset="-128"/>
                <a:ea typeface="HGP創英角ｺﾞｼｯｸUB" panose="020B0900000000000000" pitchFamily="50" charset="-128"/>
              </a:rPr>
              <a:t>入力する</a:t>
            </a:r>
            <a:r>
              <a:rPr lang="ja-JP" altLang="en-US" sz="2000" dirty="0" smtClean="0">
                <a:latin typeface="HGP創英角ｺﾞｼｯｸUB" panose="020B0900000000000000" pitchFamily="50" charset="-128"/>
                <a:ea typeface="HGP創英角ｺﾞｼｯｸUB" panose="020B0900000000000000" pitchFamily="50" charset="-128"/>
              </a:rPr>
              <a:t>　</a:t>
            </a:r>
            <a:endParaRPr lang="en-US" altLang="ja-JP" sz="2000" dirty="0" smtClean="0">
              <a:latin typeface="HGP創英角ｺﾞｼｯｸUB" panose="020B0900000000000000" pitchFamily="50" charset="-128"/>
              <a:ea typeface="HGP創英角ｺﾞｼｯｸUB" panose="020B0900000000000000" pitchFamily="50" charset="-128"/>
            </a:endParaRPr>
          </a:p>
          <a:p>
            <a:pPr eaLnBrk="1" hangingPunct="1"/>
            <a:endParaRPr lang="ja-JP" altLang="en-US" sz="2500" dirty="0" smtClean="0"/>
          </a:p>
        </p:txBody>
      </p:sp>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904024" y="3391267"/>
            <a:ext cx="6721589" cy="2291387"/>
          </a:xfrm>
          <a:prstGeom prst="rect">
            <a:avLst/>
          </a:prstGeom>
        </p:spPr>
      </p:pic>
      <p:sp>
        <p:nvSpPr>
          <p:cNvPr id="3" name="正方形/長方形 2"/>
          <p:cNvSpPr/>
          <p:nvPr/>
        </p:nvSpPr>
        <p:spPr>
          <a:xfrm>
            <a:off x="904023" y="4794423"/>
            <a:ext cx="2531155" cy="888232"/>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右矢印 3"/>
          <p:cNvSpPr/>
          <p:nvPr/>
        </p:nvSpPr>
        <p:spPr>
          <a:xfrm rot="7761640">
            <a:off x="3298692" y="2763698"/>
            <a:ext cx="1863010" cy="2104903"/>
          </a:xfrm>
          <a:prstGeom prst="righ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2774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52472" y="2850380"/>
            <a:ext cx="7424694" cy="3787345"/>
          </a:xfrm>
          <a:prstGeom prst="rect">
            <a:avLst/>
          </a:prstGeom>
        </p:spPr>
      </p:pic>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1328738"/>
            <a:ext cx="7802562" cy="1695816"/>
          </a:xfrm>
        </p:spPr>
        <p:txBody>
          <a:bodyPr/>
          <a:lstStyle/>
          <a:p>
            <a:pPr eaLnBrk="1" hangingPunct="1"/>
            <a:r>
              <a:rPr lang="en-US" altLang="ja-JP" sz="4000" b="1" dirty="0" err="1" smtClean="0">
                <a:latin typeface="HGP創英角ｺﾞｼｯｸUB" panose="020B0900000000000000" pitchFamily="50" charset="-128"/>
                <a:ea typeface="HGP創英角ｺﾞｼｯｸUB" panose="020B0900000000000000" pitchFamily="50" charset="-128"/>
              </a:rPr>
              <a:t>ItemNum</a:t>
            </a:r>
            <a:r>
              <a:rPr lang="ja-JP" altLang="en-US" sz="4000" b="1" dirty="0" smtClean="0">
                <a:latin typeface="HGP創英角ｺﾞｼｯｸUB" panose="020B0900000000000000" pitchFamily="50" charset="-128"/>
                <a:ea typeface="HGP創英角ｺﾞｼｯｸUB" panose="020B0900000000000000" pitchFamily="50" charset="-128"/>
              </a:rPr>
              <a:t>で</a:t>
            </a:r>
            <a:r>
              <a:rPr lang="en-US" altLang="ja-JP" sz="4000" b="1" dirty="0" smtClean="0">
                <a:latin typeface="HGP創英角ｺﾞｼｯｸUB" panose="020B0900000000000000" pitchFamily="50" charset="-128"/>
                <a:ea typeface="HGP創英角ｺﾞｼｯｸUB" panose="020B0900000000000000" pitchFamily="50" charset="-128"/>
              </a:rPr>
              <a:t>1000</a:t>
            </a:r>
            <a:r>
              <a:rPr lang="ja-JP" altLang="en-US" sz="4000" b="1" dirty="0" smtClean="0">
                <a:latin typeface="HGP創英角ｺﾞｼｯｸUB" panose="020B0900000000000000" pitchFamily="50" charset="-128"/>
                <a:ea typeface="HGP創英角ｺﾞｼｯｸUB" panose="020B0900000000000000" pitchFamily="50" charset="-128"/>
              </a:rPr>
              <a:t>という値と</a:t>
            </a:r>
            <a:endParaRPr lang="en-US" altLang="ja-JP" sz="4000" b="1"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4000" b="1" dirty="0">
                <a:latin typeface="HGP創英角ｺﾞｼｯｸUB" panose="020B0900000000000000" pitchFamily="50" charset="-128"/>
                <a:ea typeface="HGP創英角ｺﾞｼｯｸUB" panose="020B0900000000000000" pitchFamily="50" charset="-128"/>
              </a:rPr>
              <a:t>　</a:t>
            </a:r>
            <a:r>
              <a:rPr lang="ja-JP" altLang="en-US" sz="4000" b="1" dirty="0" smtClean="0">
                <a:latin typeface="HGP創英角ｺﾞｼｯｸUB" panose="020B0900000000000000" pitchFamily="50" charset="-128"/>
                <a:ea typeface="HGP創英角ｺﾞｼｯｸUB" panose="020B0900000000000000" pitchFamily="50" charset="-128"/>
              </a:rPr>
              <a:t>マッチしました！</a:t>
            </a:r>
            <a:endParaRPr lang="en-US" altLang="ja-JP" sz="2000" dirty="0" smtClean="0">
              <a:latin typeface="HGP創英角ｺﾞｼｯｸUB" panose="020B0900000000000000" pitchFamily="50" charset="-128"/>
              <a:ea typeface="HGP創英角ｺﾞｼｯｸUB" panose="020B0900000000000000" pitchFamily="50" charset="-128"/>
            </a:endParaRPr>
          </a:p>
          <a:p>
            <a:pPr eaLnBrk="1" hangingPunct="1"/>
            <a:endParaRPr lang="ja-JP" altLang="en-US" sz="2500" dirty="0" smtClean="0"/>
          </a:p>
        </p:txBody>
      </p:sp>
      <p:sp>
        <p:nvSpPr>
          <p:cNvPr id="3" name="正方形/長方形 2"/>
          <p:cNvSpPr/>
          <p:nvPr/>
        </p:nvSpPr>
        <p:spPr>
          <a:xfrm>
            <a:off x="1996604" y="4691362"/>
            <a:ext cx="5980561" cy="1893672"/>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右矢印 3"/>
          <p:cNvSpPr/>
          <p:nvPr/>
        </p:nvSpPr>
        <p:spPr>
          <a:xfrm rot="7761640">
            <a:off x="7472574" y="3240669"/>
            <a:ext cx="1328784" cy="1227546"/>
          </a:xfrm>
          <a:prstGeom prst="rightArrow">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1636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11" name="コンテンツ プレースホルダー 10"/>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154021" y="4245542"/>
            <a:ext cx="1523218" cy="2004235"/>
          </a:xfrm>
        </p:spPr>
      </p:pic>
      <p:pic>
        <p:nvPicPr>
          <p:cNvPr id="3" name="図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81518" y="2136611"/>
            <a:ext cx="1414237" cy="1714007"/>
          </a:xfrm>
          <a:prstGeom prst="rect">
            <a:avLst/>
          </a:prstGeom>
        </p:spPr>
      </p:pic>
      <p:pic>
        <p:nvPicPr>
          <p:cNvPr id="4" name="図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824046" y="1392242"/>
            <a:ext cx="1152638" cy="1750490"/>
          </a:xfrm>
          <a:prstGeom prst="rect">
            <a:avLst/>
          </a:prstGeom>
        </p:spPr>
      </p:pic>
      <p:pic>
        <p:nvPicPr>
          <p:cNvPr id="6" name="図 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26683" y="1271820"/>
            <a:ext cx="1513414" cy="1991334"/>
          </a:xfrm>
          <a:prstGeom prst="rect">
            <a:avLst/>
          </a:prstGeom>
        </p:spPr>
      </p:pic>
      <p:sp>
        <p:nvSpPr>
          <p:cNvPr id="8" name="右矢印 7"/>
          <p:cNvSpPr/>
          <p:nvPr/>
        </p:nvSpPr>
        <p:spPr>
          <a:xfrm>
            <a:off x="1418603" y="1437542"/>
            <a:ext cx="6405443" cy="483045"/>
          </a:xfrm>
          <a:prstGeom prst="rightArrow">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1640097" y="1093982"/>
            <a:ext cx="5621315" cy="369332"/>
          </a:xfrm>
          <a:prstGeom prst="rect">
            <a:avLst/>
          </a:prstGeom>
          <a:noFill/>
        </p:spPr>
        <p:txBody>
          <a:bodyPr wrap="square" rtlCol="0">
            <a:spAutoFit/>
          </a:bodyPr>
          <a:lstStyle/>
          <a:p>
            <a:r>
              <a:rPr kumimoji="1" lang="ja-JP" altLang="en-US" dirty="0" smtClean="0"/>
              <a:t>①</a:t>
            </a:r>
            <a:r>
              <a:rPr lang="en-US" altLang="ja-JP" dirty="0"/>
              <a:t> </a:t>
            </a:r>
            <a:r>
              <a:rPr lang="ja-JP" altLang="en-US" dirty="0" smtClean="0"/>
              <a:t>動的コンテンツを経由してデータベースを攻撃</a:t>
            </a:r>
            <a:endParaRPr lang="en-US" altLang="ja-JP" dirty="0" smtClean="0"/>
          </a:p>
        </p:txBody>
      </p:sp>
      <p:sp>
        <p:nvSpPr>
          <p:cNvPr id="10" name="テキスト ボックス 9"/>
          <p:cNvSpPr txBox="1"/>
          <p:nvPr/>
        </p:nvSpPr>
        <p:spPr>
          <a:xfrm>
            <a:off x="412657" y="3256326"/>
            <a:ext cx="1005946" cy="400110"/>
          </a:xfrm>
          <a:prstGeom prst="rect">
            <a:avLst/>
          </a:prstGeom>
          <a:noFill/>
        </p:spPr>
        <p:txBody>
          <a:bodyPr wrap="square" rtlCol="0">
            <a:spAutoFit/>
          </a:bodyPr>
          <a:lstStyle/>
          <a:p>
            <a:r>
              <a:rPr kumimoji="1" lang="ja-JP" altLang="en-US" sz="2000" b="1" dirty="0" smtClean="0"/>
              <a:t>攻撃者</a:t>
            </a:r>
            <a:endParaRPr kumimoji="1" lang="en-US" altLang="ja-JP" sz="2000" b="1" dirty="0" smtClean="0"/>
          </a:p>
        </p:txBody>
      </p:sp>
      <p:sp>
        <p:nvSpPr>
          <p:cNvPr id="12" name="テキスト ボックス 11"/>
          <p:cNvSpPr txBox="1"/>
          <p:nvPr/>
        </p:nvSpPr>
        <p:spPr>
          <a:xfrm>
            <a:off x="412657" y="6289645"/>
            <a:ext cx="1809693" cy="400110"/>
          </a:xfrm>
          <a:prstGeom prst="rect">
            <a:avLst/>
          </a:prstGeom>
          <a:noFill/>
        </p:spPr>
        <p:txBody>
          <a:bodyPr wrap="square" rtlCol="0">
            <a:spAutoFit/>
          </a:bodyPr>
          <a:lstStyle/>
          <a:p>
            <a:r>
              <a:rPr kumimoji="1" lang="ja-JP" altLang="en-US" sz="2000" b="1" dirty="0" smtClean="0"/>
              <a:t>利用者</a:t>
            </a:r>
            <a:endParaRPr kumimoji="1" lang="en-US" altLang="ja-JP" sz="2000" b="1" dirty="0" smtClean="0"/>
          </a:p>
        </p:txBody>
      </p:sp>
      <p:sp>
        <p:nvSpPr>
          <p:cNvPr id="13" name="テキスト ボックス 12"/>
          <p:cNvSpPr txBox="1"/>
          <p:nvPr/>
        </p:nvSpPr>
        <p:spPr>
          <a:xfrm>
            <a:off x="7538072" y="3142732"/>
            <a:ext cx="1716297" cy="707886"/>
          </a:xfrm>
          <a:prstGeom prst="rect">
            <a:avLst/>
          </a:prstGeom>
          <a:noFill/>
        </p:spPr>
        <p:txBody>
          <a:bodyPr wrap="square" rtlCol="0">
            <a:spAutoFit/>
          </a:bodyPr>
          <a:lstStyle/>
          <a:p>
            <a:r>
              <a:rPr kumimoji="1" lang="ja-JP" altLang="en-US" sz="2000" b="1" dirty="0" smtClean="0"/>
              <a:t>データベースサーバー</a:t>
            </a:r>
            <a:endParaRPr kumimoji="1" lang="ja-JP" altLang="en-US" sz="2000" b="1" dirty="0"/>
          </a:p>
        </p:txBody>
      </p:sp>
      <p:sp>
        <p:nvSpPr>
          <p:cNvPr id="14" name="テキスト ボックス 13"/>
          <p:cNvSpPr txBox="1"/>
          <p:nvPr/>
        </p:nvSpPr>
        <p:spPr>
          <a:xfrm>
            <a:off x="3679381" y="3867257"/>
            <a:ext cx="1116374" cy="646331"/>
          </a:xfrm>
          <a:prstGeom prst="rect">
            <a:avLst/>
          </a:prstGeom>
          <a:noFill/>
        </p:spPr>
        <p:txBody>
          <a:bodyPr wrap="square" rtlCol="0">
            <a:spAutoFit/>
          </a:bodyPr>
          <a:lstStyle/>
          <a:p>
            <a:r>
              <a:rPr kumimoji="1" lang="en-US" altLang="ja-JP" dirty="0" smtClean="0"/>
              <a:t>Web</a:t>
            </a:r>
          </a:p>
          <a:p>
            <a:r>
              <a:rPr kumimoji="1" lang="ja-JP" altLang="en-US" dirty="0" smtClean="0"/>
              <a:t>サーバー</a:t>
            </a:r>
            <a:endParaRPr kumimoji="1" lang="ja-JP" altLang="en-US" dirty="0"/>
          </a:p>
        </p:txBody>
      </p:sp>
      <p:sp>
        <p:nvSpPr>
          <p:cNvPr id="15" name="左矢印 14"/>
          <p:cNvSpPr/>
          <p:nvPr/>
        </p:nvSpPr>
        <p:spPr>
          <a:xfrm>
            <a:off x="4681844" y="2649515"/>
            <a:ext cx="2920708" cy="493217"/>
          </a:xfrm>
          <a:prstGeom prst="leftArrow">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5185456" y="1979460"/>
            <a:ext cx="2131122" cy="707886"/>
          </a:xfrm>
          <a:prstGeom prst="rect">
            <a:avLst/>
          </a:prstGeom>
          <a:noFill/>
        </p:spPr>
        <p:txBody>
          <a:bodyPr wrap="square" rtlCol="0">
            <a:spAutoFit/>
          </a:bodyPr>
          <a:lstStyle/>
          <a:p>
            <a:r>
              <a:rPr kumimoji="1" lang="ja-JP" altLang="en-US" dirty="0" smtClean="0"/>
              <a:t>②</a:t>
            </a:r>
            <a:r>
              <a:rPr kumimoji="1" lang="ja-JP" altLang="en-US" sz="2000" dirty="0" smtClean="0"/>
              <a:t>データベースの　　　　　　　　　　　　　　　　　　　　　　　　　　　　　　　　　　　　　　　　　　　　　　　　　　　　　　　　　　　　　　　　　　　　　　　　　　　　　　　　　　　　データを改ざん</a:t>
            </a:r>
            <a:endParaRPr kumimoji="1" lang="ja-JP" altLang="en-US" sz="2000" dirty="0"/>
          </a:p>
        </p:txBody>
      </p:sp>
      <p:sp>
        <p:nvSpPr>
          <p:cNvPr id="17" name="左右矢印 16"/>
          <p:cNvSpPr/>
          <p:nvPr/>
        </p:nvSpPr>
        <p:spPr>
          <a:xfrm rot="19742437">
            <a:off x="1275159" y="4119849"/>
            <a:ext cx="2136680" cy="639749"/>
          </a:xfrm>
          <a:prstGeom prst="leftRightArrow">
            <a:avLst>
              <a:gd name="adj1" fmla="val 29802"/>
              <a:gd name="adj2" fmla="val 50000"/>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4795346" y="3213804"/>
            <a:ext cx="2775203" cy="923330"/>
          </a:xfrm>
          <a:prstGeom prst="rect">
            <a:avLst/>
          </a:prstGeom>
          <a:noFill/>
        </p:spPr>
        <p:txBody>
          <a:bodyPr wrap="square" rtlCol="0">
            <a:spAutoFit/>
          </a:bodyPr>
          <a:lstStyle/>
          <a:p>
            <a:r>
              <a:rPr kumimoji="1" lang="ja-JP" altLang="en-US" dirty="0" smtClean="0"/>
              <a:t>③不正なデータを基にしたコンテンツが</a:t>
            </a:r>
            <a:r>
              <a:rPr kumimoji="1" lang="en-US" altLang="ja-JP" dirty="0" smtClean="0"/>
              <a:t>Web</a:t>
            </a:r>
            <a:r>
              <a:rPr kumimoji="1" lang="ja-JP" altLang="en-US" dirty="0" smtClean="0"/>
              <a:t>サーバーで公開される</a:t>
            </a:r>
            <a:endParaRPr kumimoji="1" lang="en-US" altLang="ja-JP" dirty="0" smtClean="0"/>
          </a:p>
        </p:txBody>
      </p:sp>
      <p:sp>
        <p:nvSpPr>
          <p:cNvPr id="19" name="テキスト ボックス 18"/>
          <p:cNvSpPr txBox="1"/>
          <p:nvPr/>
        </p:nvSpPr>
        <p:spPr>
          <a:xfrm rot="19716396">
            <a:off x="913709" y="3333270"/>
            <a:ext cx="2699554" cy="646331"/>
          </a:xfrm>
          <a:prstGeom prst="rect">
            <a:avLst/>
          </a:prstGeom>
          <a:noFill/>
        </p:spPr>
        <p:txBody>
          <a:bodyPr wrap="square" rtlCol="0">
            <a:spAutoFit/>
          </a:bodyPr>
          <a:lstStyle/>
          <a:p>
            <a:r>
              <a:rPr kumimoji="1" lang="ja-JP" altLang="en-US" dirty="0" smtClean="0"/>
              <a:t>④何も知らない利用者が　　　　　</a:t>
            </a:r>
            <a:r>
              <a:rPr kumimoji="1" lang="en-US" altLang="ja-JP" dirty="0" smtClean="0"/>
              <a:t>Web</a:t>
            </a:r>
            <a:r>
              <a:rPr kumimoji="1" lang="ja-JP" altLang="en-US" dirty="0" smtClean="0"/>
              <a:t>サーバーを利用する</a:t>
            </a:r>
            <a:endParaRPr kumimoji="1" lang="ja-JP" altLang="en-US" dirty="0"/>
          </a:p>
        </p:txBody>
      </p:sp>
      <p:sp>
        <p:nvSpPr>
          <p:cNvPr id="20" name="四角形吹き出し 19"/>
          <p:cNvSpPr/>
          <p:nvPr/>
        </p:nvSpPr>
        <p:spPr>
          <a:xfrm>
            <a:off x="2343499" y="5027694"/>
            <a:ext cx="4028667" cy="1245439"/>
          </a:xfrm>
          <a:prstGeom prst="wedgeRectCallout">
            <a:avLst>
              <a:gd name="adj1" fmla="val -70233"/>
              <a:gd name="adj2" fmla="val 4916"/>
            </a:avLst>
          </a:prstGeom>
          <a:noFill/>
          <a:ln w="38100">
            <a:solidFill>
              <a:srgbClr val="DE53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dirty="0" smtClean="0">
                <a:solidFill>
                  <a:schemeClr val="tx1"/>
                </a:solidFill>
                <a:latin typeface="HG創英角ｺﾞｼｯｸUB" panose="020B0909000000000000" pitchFamily="49" charset="-128"/>
                <a:ea typeface="HG創英角ｺﾞｼｯｸUB" panose="020B0909000000000000" pitchFamily="49" charset="-128"/>
              </a:rPr>
              <a:t>⑤利用者のクライアントが不正に</a:t>
            </a:r>
            <a:endParaRPr kumimoji="1" lang="en-US" altLang="ja-JP" sz="2000" dirty="0" smtClean="0">
              <a:solidFill>
                <a:schemeClr val="tx1"/>
              </a:solidFill>
              <a:latin typeface="HG創英角ｺﾞｼｯｸUB" panose="020B0909000000000000" pitchFamily="49" charset="-128"/>
              <a:ea typeface="HG創英角ｺﾞｼｯｸUB" panose="020B0909000000000000" pitchFamily="49" charset="-128"/>
            </a:endParaRPr>
          </a:p>
          <a:p>
            <a:pPr algn="ctr"/>
            <a:r>
              <a:rPr kumimoji="1" lang="ja-JP" altLang="en-US" sz="2000" dirty="0" smtClean="0">
                <a:solidFill>
                  <a:schemeClr val="tx1"/>
                </a:solidFill>
                <a:latin typeface="HG創英角ｺﾞｼｯｸUB" panose="020B0909000000000000" pitchFamily="49" charset="-128"/>
                <a:ea typeface="HG創英角ｺﾞｼｯｸUB" panose="020B0909000000000000" pitchFamily="49" charset="-128"/>
              </a:rPr>
              <a:t>改ざんされたコンテンツによって</a:t>
            </a:r>
            <a:endParaRPr kumimoji="1" lang="en-US" altLang="ja-JP" sz="2000" dirty="0" smtClean="0">
              <a:solidFill>
                <a:schemeClr val="tx1"/>
              </a:solidFill>
              <a:latin typeface="HG創英角ｺﾞｼｯｸUB" panose="020B0909000000000000" pitchFamily="49" charset="-128"/>
              <a:ea typeface="HG創英角ｺﾞｼｯｸUB" panose="020B0909000000000000" pitchFamily="49" charset="-128"/>
            </a:endParaRPr>
          </a:p>
          <a:p>
            <a:pPr algn="ctr"/>
            <a:r>
              <a:rPr kumimoji="1" lang="ja-JP" altLang="en-US" sz="2000" dirty="0" smtClean="0">
                <a:solidFill>
                  <a:schemeClr val="tx1"/>
                </a:solidFill>
                <a:latin typeface="HG創英角ｺﾞｼｯｸUB" panose="020B0909000000000000" pitchFamily="49" charset="-128"/>
                <a:ea typeface="HG創英角ｺﾞｼｯｸUB" panose="020B0909000000000000" pitchFamily="49" charset="-128"/>
              </a:rPr>
              <a:t>攻撃を受ける</a:t>
            </a:r>
            <a:endParaRPr kumimoji="1" lang="ja-JP" altLang="en-US" sz="2000" dirty="0">
              <a:solidFill>
                <a:schemeClr val="tx1"/>
              </a:solidFill>
              <a:latin typeface="HG創英角ｺﾞｼｯｸUB" panose="020B0909000000000000" pitchFamily="49" charset="-128"/>
              <a:ea typeface="HG創英角ｺﾞｼｯｸUB" panose="020B0909000000000000" pitchFamily="49" charset="-128"/>
            </a:endParaRPr>
          </a:p>
        </p:txBody>
      </p:sp>
      <p:sp>
        <p:nvSpPr>
          <p:cNvPr id="21" name="爆発 2 20"/>
          <p:cNvSpPr/>
          <p:nvPr/>
        </p:nvSpPr>
        <p:spPr>
          <a:xfrm>
            <a:off x="7261412" y="2351314"/>
            <a:ext cx="1180913" cy="791418"/>
          </a:xfrm>
          <a:prstGeom prst="irregularSeal2">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851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marL="0" indent="0" eaLnBrk="1" hangingPunct="1">
              <a:buNone/>
            </a:pPr>
            <a:endParaRPr lang="en-US" altLang="ja-JP" sz="2500" dirty="0" smtClean="0"/>
          </a:p>
          <a:p>
            <a:pPr eaLnBrk="1" hangingPunct="1"/>
            <a:endParaRPr lang="en-US" altLang="ja-JP" sz="2500" dirty="0" smtClean="0"/>
          </a:p>
          <a:p>
            <a:pPr eaLnBrk="1" hangingPunct="1"/>
            <a:endParaRPr lang="ja-JP" altLang="en-US" sz="2500" dirty="0" smtClean="0"/>
          </a:p>
        </p:txBody>
      </p:sp>
      <p:sp>
        <p:nvSpPr>
          <p:cNvPr id="2" name="角丸四角形 1"/>
          <p:cNvSpPr/>
          <p:nvPr/>
        </p:nvSpPr>
        <p:spPr>
          <a:xfrm>
            <a:off x="544284" y="1257747"/>
            <a:ext cx="2481943" cy="194400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2400" dirty="0" smtClean="0">
                <a:latin typeface="HGPｺﾞｼｯｸE" panose="020B0900000000000000" pitchFamily="50" charset="-128"/>
                <a:ea typeface="HGPｺﾞｼｯｸE" panose="020B0900000000000000" pitchFamily="50" charset="-128"/>
              </a:rPr>
              <a:t>通常の場合</a:t>
            </a:r>
            <a:endParaRPr kumimoji="1" lang="en-US" altLang="ja-JP" sz="2400" dirty="0" smtClean="0">
              <a:latin typeface="HGPｺﾞｼｯｸE" panose="020B0900000000000000" pitchFamily="50" charset="-128"/>
              <a:ea typeface="HGPｺﾞｼｯｸE" panose="020B0900000000000000" pitchFamily="50" charset="-128"/>
            </a:endParaRPr>
          </a:p>
        </p:txBody>
      </p:sp>
      <p:sp>
        <p:nvSpPr>
          <p:cNvPr id="3" name="角丸四角形 2"/>
          <p:cNvSpPr/>
          <p:nvPr/>
        </p:nvSpPr>
        <p:spPr>
          <a:xfrm>
            <a:off x="544285" y="3597502"/>
            <a:ext cx="2481943" cy="232374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2800" dirty="0" smtClean="0">
                <a:latin typeface="HGPｺﾞｼｯｸE" panose="020B0900000000000000" pitchFamily="50" charset="-128"/>
                <a:ea typeface="HGPｺﾞｼｯｸE" panose="020B0900000000000000" pitchFamily="50" charset="-128"/>
              </a:rPr>
              <a:t>SQL</a:t>
            </a:r>
            <a:r>
              <a:rPr kumimoji="1" lang="ja-JP" altLang="en-US" sz="2800" dirty="0" smtClean="0">
                <a:latin typeface="HGPｺﾞｼｯｸE" panose="020B0900000000000000" pitchFamily="50" charset="-128"/>
                <a:ea typeface="HGPｺﾞｼｯｸE" panose="020B0900000000000000" pitchFamily="50" charset="-128"/>
              </a:rPr>
              <a:t>インジェクション</a:t>
            </a:r>
            <a:r>
              <a:rPr lang="ja-JP" altLang="en-US" sz="2800" dirty="0" smtClean="0">
                <a:latin typeface="HGPｺﾞｼｯｸE" panose="020B0900000000000000" pitchFamily="50" charset="-128"/>
                <a:ea typeface="HGPｺﾞｼｯｸE" panose="020B0900000000000000" pitchFamily="50" charset="-128"/>
              </a:rPr>
              <a:t>攻撃</a:t>
            </a:r>
            <a:endParaRPr kumimoji="1" lang="en-US" altLang="ja-JP" sz="2800" dirty="0" smtClean="0">
              <a:latin typeface="HGPｺﾞｼｯｸE" panose="020B0900000000000000" pitchFamily="50" charset="-128"/>
              <a:ea typeface="HGPｺﾞｼｯｸE" panose="020B0900000000000000" pitchFamily="50" charset="-128"/>
            </a:endParaRPr>
          </a:p>
        </p:txBody>
      </p:sp>
      <p:sp>
        <p:nvSpPr>
          <p:cNvPr id="4" name="角丸四角形 3"/>
          <p:cNvSpPr/>
          <p:nvPr/>
        </p:nvSpPr>
        <p:spPr>
          <a:xfrm>
            <a:off x="3548745" y="1099293"/>
            <a:ext cx="4954928" cy="2218001"/>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endParaRPr lang="en-US" altLang="ja-JP" dirty="0" smtClean="0"/>
          </a:p>
        </p:txBody>
      </p:sp>
      <p:sp>
        <p:nvSpPr>
          <p:cNvPr id="6" name="角丸四角形 5"/>
          <p:cNvSpPr/>
          <p:nvPr/>
        </p:nvSpPr>
        <p:spPr>
          <a:xfrm>
            <a:off x="6388437" y="1176338"/>
            <a:ext cx="1984281" cy="93617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sz="2400" dirty="0" smtClean="0">
                <a:latin typeface="HGPｺﾞｼｯｸE" panose="020B0900000000000000" pitchFamily="50" charset="-128"/>
                <a:ea typeface="HGPｺﾞｼｯｸE" panose="020B0900000000000000" pitchFamily="50" charset="-128"/>
              </a:rPr>
              <a:t>user01</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7" name="角丸四角形 6"/>
          <p:cNvSpPr/>
          <p:nvPr/>
        </p:nvSpPr>
        <p:spPr>
          <a:xfrm>
            <a:off x="6369520" y="2269516"/>
            <a:ext cx="1984281" cy="91508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sz="2400" dirty="0" smtClean="0">
                <a:latin typeface="HGPｺﾞｼｯｸE" panose="020B0900000000000000" pitchFamily="50" charset="-128"/>
                <a:ea typeface="HGPｺﾞｼｯｸE" panose="020B0900000000000000" pitchFamily="50" charset="-128"/>
              </a:rPr>
              <a:t>pass01</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9" name="テキスト ボックス 8"/>
          <p:cNvSpPr txBox="1"/>
          <p:nvPr/>
        </p:nvSpPr>
        <p:spPr>
          <a:xfrm>
            <a:off x="4080339" y="1467107"/>
            <a:ext cx="2177143" cy="523220"/>
          </a:xfrm>
          <a:prstGeom prst="rect">
            <a:avLst/>
          </a:prstGeom>
          <a:noFill/>
        </p:spPr>
        <p:txBody>
          <a:bodyPr wrap="square" rtlCol="0">
            <a:spAutoFit/>
          </a:bodyPr>
          <a:lstStyle/>
          <a:p>
            <a:r>
              <a:rPr kumimoji="1" lang="ja-JP" altLang="en-US" sz="2800" dirty="0" smtClean="0">
                <a:solidFill>
                  <a:schemeClr val="bg1"/>
                </a:solidFill>
                <a:latin typeface="HGPｺﾞｼｯｸE" panose="020B0900000000000000" pitchFamily="50" charset="-128"/>
                <a:ea typeface="HGPｺﾞｼｯｸE" panose="020B0900000000000000" pitchFamily="50" charset="-128"/>
              </a:rPr>
              <a:t>ユーザー</a:t>
            </a:r>
            <a:endParaRPr kumimoji="1" lang="ja-JP" altLang="en-US" sz="2800" dirty="0">
              <a:solidFill>
                <a:schemeClr val="bg1"/>
              </a:solidFill>
              <a:latin typeface="HGPｺﾞｼｯｸE" panose="020B0900000000000000" pitchFamily="50" charset="-128"/>
              <a:ea typeface="HGPｺﾞｼｯｸE" panose="020B0900000000000000" pitchFamily="50" charset="-128"/>
            </a:endParaRPr>
          </a:p>
        </p:txBody>
      </p:sp>
      <p:sp>
        <p:nvSpPr>
          <p:cNvPr id="10" name="テキスト ボックス 9"/>
          <p:cNvSpPr txBox="1"/>
          <p:nvPr/>
        </p:nvSpPr>
        <p:spPr>
          <a:xfrm>
            <a:off x="3891947" y="2257299"/>
            <a:ext cx="1807774" cy="523220"/>
          </a:xfrm>
          <a:prstGeom prst="rect">
            <a:avLst/>
          </a:prstGeom>
          <a:noFill/>
        </p:spPr>
        <p:txBody>
          <a:bodyPr wrap="square" rtlCol="0">
            <a:spAutoFit/>
          </a:bodyPr>
          <a:lstStyle/>
          <a:p>
            <a:r>
              <a:rPr kumimoji="1" lang="ja-JP" altLang="en-US" sz="2800" dirty="0" smtClean="0">
                <a:solidFill>
                  <a:schemeClr val="bg1"/>
                </a:solidFill>
                <a:latin typeface="HGPｺﾞｼｯｸE" panose="020B0900000000000000" pitchFamily="50" charset="-128"/>
                <a:ea typeface="HGPｺﾞｼｯｸE" panose="020B0900000000000000" pitchFamily="50" charset="-128"/>
              </a:rPr>
              <a:t>パスワード</a:t>
            </a:r>
            <a:endParaRPr kumimoji="1" lang="ja-JP" altLang="en-US" sz="2800" dirty="0">
              <a:solidFill>
                <a:schemeClr val="bg1"/>
              </a:solidFill>
              <a:latin typeface="HGPｺﾞｼｯｸE" panose="020B0900000000000000" pitchFamily="50" charset="-128"/>
              <a:ea typeface="HGPｺﾞｼｯｸE" panose="020B0900000000000000" pitchFamily="50" charset="-128"/>
            </a:endParaRPr>
          </a:p>
        </p:txBody>
      </p:sp>
      <p:sp>
        <p:nvSpPr>
          <p:cNvPr id="11" name="角丸四角形 10"/>
          <p:cNvSpPr/>
          <p:nvPr/>
        </p:nvSpPr>
        <p:spPr>
          <a:xfrm>
            <a:off x="3548745" y="3684008"/>
            <a:ext cx="4954928" cy="223724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kumimoji="1" lang="ja-JP" altLang="en-US"/>
          </a:p>
        </p:txBody>
      </p:sp>
      <p:sp>
        <p:nvSpPr>
          <p:cNvPr id="12" name="角丸四角形 11"/>
          <p:cNvSpPr/>
          <p:nvPr/>
        </p:nvSpPr>
        <p:spPr>
          <a:xfrm>
            <a:off x="6407352" y="3843600"/>
            <a:ext cx="1908618" cy="80385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ltLang="ja-JP" sz="2400" dirty="0">
                <a:latin typeface="HGPｺﾞｼｯｸE" panose="020B0900000000000000" pitchFamily="50" charset="-128"/>
                <a:ea typeface="HGPｺﾞｼｯｸE" panose="020B0900000000000000" pitchFamily="50" charset="-128"/>
              </a:rPr>
              <a:t>u</a:t>
            </a:r>
            <a:r>
              <a:rPr kumimoji="1" lang="en-US" altLang="ja-JP" sz="2400" dirty="0" smtClean="0">
                <a:latin typeface="HGPｺﾞｼｯｸE" panose="020B0900000000000000" pitchFamily="50" charset="-128"/>
                <a:ea typeface="HGPｺﾞｼｯｸE" panose="020B0900000000000000" pitchFamily="50" charset="-128"/>
              </a:rPr>
              <a:t>ser01</a:t>
            </a:r>
          </a:p>
        </p:txBody>
      </p:sp>
      <p:sp>
        <p:nvSpPr>
          <p:cNvPr id="13" name="角丸四角形 12"/>
          <p:cNvSpPr/>
          <p:nvPr/>
        </p:nvSpPr>
        <p:spPr>
          <a:xfrm>
            <a:off x="6369520" y="4970526"/>
            <a:ext cx="1870787" cy="82297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ja-JP" sz="2400" dirty="0" smtClean="0">
                <a:latin typeface="HGPｺﾞｼｯｸE" panose="020B0900000000000000" pitchFamily="50" charset="-128"/>
                <a:ea typeface="HGPｺﾞｼｯｸE" panose="020B0900000000000000" pitchFamily="50" charset="-128"/>
              </a:rPr>
              <a:t>‘or’1’ = ‘1</a:t>
            </a:r>
            <a:endParaRPr kumimoji="1" lang="ja-JP" altLang="en-US" sz="2400" dirty="0">
              <a:latin typeface="HGPｺﾞｼｯｸE" panose="020B0900000000000000" pitchFamily="50" charset="-128"/>
              <a:ea typeface="HGPｺﾞｼｯｸE" panose="020B0900000000000000" pitchFamily="50" charset="-128"/>
            </a:endParaRPr>
          </a:p>
        </p:txBody>
      </p:sp>
      <p:sp>
        <p:nvSpPr>
          <p:cNvPr id="14" name="テキスト ボックス 13"/>
          <p:cNvSpPr txBox="1"/>
          <p:nvPr/>
        </p:nvSpPr>
        <p:spPr>
          <a:xfrm>
            <a:off x="4130207" y="4024049"/>
            <a:ext cx="1945870" cy="523220"/>
          </a:xfrm>
          <a:prstGeom prst="rect">
            <a:avLst/>
          </a:prstGeom>
          <a:noFill/>
        </p:spPr>
        <p:txBody>
          <a:bodyPr wrap="square" rtlCol="0">
            <a:spAutoFit/>
          </a:bodyPr>
          <a:lstStyle/>
          <a:p>
            <a:r>
              <a:rPr lang="ja-JP" altLang="en-US" sz="2800" dirty="0">
                <a:solidFill>
                  <a:schemeClr val="bg1"/>
                </a:solidFill>
                <a:latin typeface="HGPｺﾞｼｯｸE" panose="020B0900000000000000" pitchFamily="50" charset="-128"/>
                <a:ea typeface="HGPｺﾞｼｯｸE" panose="020B0900000000000000" pitchFamily="50" charset="-128"/>
              </a:rPr>
              <a:t>ユーザ</a:t>
            </a:r>
            <a:r>
              <a:rPr lang="ja-JP" altLang="en-US" sz="2800" dirty="0" smtClean="0">
                <a:solidFill>
                  <a:schemeClr val="bg1"/>
                </a:solidFill>
                <a:latin typeface="HGPｺﾞｼｯｸE" panose="020B0900000000000000" pitchFamily="50" charset="-128"/>
                <a:ea typeface="HGPｺﾞｼｯｸE" panose="020B0900000000000000" pitchFamily="50" charset="-128"/>
              </a:rPr>
              <a:t>ー</a:t>
            </a:r>
            <a:endParaRPr kumimoji="1" lang="ja-JP" altLang="en-US" sz="2800" dirty="0">
              <a:solidFill>
                <a:schemeClr val="bg1"/>
              </a:solidFill>
              <a:latin typeface="HGPｺﾞｼｯｸE" panose="020B0900000000000000" pitchFamily="50" charset="-128"/>
              <a:ea typeface="HGPｺﾞｼｯｸE" panose="020B0900000000000000" pitchFamily="50" charset="-128"/>
            </a:endParaRPr>
          </a:p>
        </p:txBody>
      </p:sp>
      <p:sp>
        <p:nvSpPr>
          <p:cNvPr id="15" name="テキスト ボックス 14"/>
          <p:cNvSpPr txBox="1"/>
          <p:nvPr/>
        </p:nvSpPr>
        <p:spPr>
          <a:xfrm>
            <a:off x="3917851" y="4970526"/>
            <a:ext cx="2158226" cy="523220"/>
          </a:xfrm>
          <a:prstGeom prst="rect">
            <a:avLst/>
          </a:prstGeom>
          <a:noFill/>
        </p:spPr>
        <p:txBody>
          <a:bodyPr wrap="square" rtlCol="0">
            <a:spAutoFit/>
          </a:bodyPr>
          <a:lstStyle/>
          <a:p>
            <a:r>
              <a:rPr kumimoji="1" lang="ja-JP" altLang="en-US" sz="2800" dirty="0" smtClean="0">
                <a:solidFill>
                  <a:schemeClr val="bg1"/>
                </a:solidFill>
                <a:latin typeface="HGPｺﾞｼｯｸE" panose="020B0900000000000000" pitchFamily="50" charset="-128"/>
                <a:ea typeface="HGPｺﾞｼｯｸE" panose="020B0900000000000000" pitchFamily="50" charset="-128"/>
              </a:rPr>
              <a:t>パスワード</a:t>
            </a:r>
            <a:endParaRPr kumimoji="1" lang="ja-JP" altLang="en-US" sz="2800" dirty="0">
              <a:solidFill>
                <a:schemeClr val="bg1"/>
              </a:solidFill>
              <a:latin typeface="HGPｺﾞｼｯｸE" panose="020B0900000000000000" pitchFamily="50" charset="-128"/>
              <a:ea typeface="HGPｺﾞｼｯｸE" panose="020B0900000000000000" pitchFamily="50" charset="-128"/>
            </a:endParaRPr>
          </a:p>
        </p:txBody>
      </p:sp>
    </p:spTree>
    <p:extLst>
      <p:ext uri="{BB962C8B-B14F-4D97-AF65-F5344CB8AC3E}">
        <p14:creationId xmlns:p14="http://schemas.microsoft.com/office/powerpoint/2010/main" val="274396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marL="0" indent="0" eaLnBrk="1" hangingPunct="1">
              <a:buNone/>
            </a:pPr>
            <a:endParaRPr lang="ja-JP" altLang="en-US" sz="2500" dirty="0" smtClean="0"/>
          </a:p>
        </p:txBody>
      </p:sp>
      <p:sp>
        <p:nvSpPr>
          <p:cNvPr id="2" name="角丸四角形 1"/>
          <p:cNvSpPr/>
          <p:nvPr/>
        </p:nvSpPr>
        <p:spPr>
          <a:xfrm>
            <a:off x="544284" y="1260228"/>
            <a:ext cx="2481943" cy="1944007"/>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2400" dirty="0" smtClean="0">
                <a:latin typeface="HGPｺﾞｼｯｸE" panose="020B0900000000000000" pitchFamily="50" charset="-128"/>
                <a:ea typeface="HGPｺﾞｼｯｸE" panose="020B0900000000000000" pitchFamily="50" charset="-128"/>
              </a:rPr>
              <a:t>通常の場合</a:t>
            </a:r>
            <a:endParaRPr kumimoji="1" lang="en-US" altLang="ja-JP" sz="2400" dirty="0" smtClean="0">
              <a:latin typeface="HGPｺﾞｼｯｸE" panose="020B0900000000000000" pitchFamily="50" charset="-128"/>
              <a:ea typeface="HGPｺﾞｼｯｸE" panose="020B0900000000000000" pitchFamily="50" charset="-128"/>
            </a:endParaRPr>
          </a:p>
        </p:txBody>
      </p:sp>
      <p:sp>
        <p:nvSpPr>
          <p:cNvPr id="3" name="角丸四角形 2"/>
          <p:cNvSpPr/>
          <p:nvPr/>
        </p:nvSpPr>
        <p:spPr>
          <a:xfrm>
            <a:off x="544285" y="3597502"/>
            <a:ext cx="2481943" cy="232374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kumimoji="1" lang="en-US" altLang="ja-JP" sz="2800" dirty="0" smtClean="0">
                <a:latin typeface="HGPｺﾞｼｯｸE" panose="020B0900000000000000" pitchFamily="50" charset="-128"/>
                <a:ea typeface="HGPｺﾞｼｯｸE" panose="020B0900000000000000" pitchFamily="50" charset="-128"/>
              </a:rPr>
              <a:t>SQL</a:t>
            </a:r>
            <a:r>
              <a:rPr kumimoji="1" lang="ja-JP" altLang="en-US" sz="2800" dirty="0" smtClean="0">
                <a:latin typeface="HGPｺﾞｼｯｸE" panose="020B0900000000000000" pitchFamily="50" charset="-128"/>
                <a:ea typeface="HGPｺﾞｼｯｸE" panose="020B0900000000000000" pitchFamily="50" charset="-128"/>
              </a:rPr>
              <a:t>インジェクション</a:t>
            </a:r>
            <a:r>
              <a:rPr lang="ja-JP" altLang="en-US" sz="2800" dirty="0" smtClean="0">
                <a:latin typeface="HGPｺﾞｼｯｸE" panose="020B0900000000000000" pitchFamily="50" charset="-128"/>
                <a:ea typeface="HGPｺﾞｼｯｸE" panose="020B0900000000000000" pitchFamily="50" charset="-128"/>
              </a:rPr>
              <a:t>攻撃</a:t>
            </a:r>
            <a:endParaRPr kumimoji="1" lang="en-US" altLang="ja-JP" sz="2800" dirty="0" smtClean="0">
              <a:latin typeface="HGPｺﾞｼｯｸE" panose="020B0900000000000000" pitchFamily="50" charset="-128"/>
              <a:ea typeface="HGPｺﾞｼｯｸE" panose="020B0900000000000000" pitchFamily="50" charset="-128"/>
            </a:endParaRPr>
          </a:p>
        </p:txBody>
      </p:sp>
      <p:sp>
        <p:nvSpPr>
          <p:cNvPr id="4" name="角丸四角形 3"/>
          <p:cNvSpPr/>
          <p:nvPr/>
        </p:nvSpPr>
        <p:spPr>
          <a:xfrm>
            <a:off x="3548745" y="1099293"/>
            <a:ext cx="4954928" cy="22180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200" dirty="0" smtClean="0">
                <a:latin typeface="HGP創英角ｺﾞｼｯｸUB" panose="020B0900000000000000" pitchFamily="50" charset="-128"/>
                <a:ea typeface="HGP創英角ｺﾞｼｯｸUB" panose="020B0900000000000000" pitchFamily="50" charset="-128"/>
              </a:rPr>
              <a:t>SELECT</a:t>
            </a:r>
            <a:r>
              <a:rPr lang="ja-JP" altLang="en-US" sz="3200" dirty="0">
                <a:latin typeface="HGP創英角ｺﾞｼｯｸUB" panose="020B0900000000000000" pitchFamily="50" charset="-128"/>
                <a:ea typeface="HGP創英角ｺﾞｼｯｸUB" panose="020B0900000000000000" pitchFamily="50" charset="-128"/>
              </a:rPr>
              <a:t> </a:t>
            </a:r>
            <a:r>
              <a:rPr lang="en-US" altLang="ja-JP" sz="3200" dirty="0" smtClean="0">
                <a:latin typeface="HGP創英角ｺﾞｼｯｸUB" panose="020B0900000000000000" pitchFamily="50" charset="-128"/>
                <a:ea typeface="HGP創英角ｺﾞｼｯｸUB" panose="020B0900000000000000" pitchFamily="50" charset="-128"/>
              </a:rPr>
              <a:t>* FROM table</a:t>
            </a:r>
          </a:p>
          <a:p>
            <a:pPr algn="ctr"/>
            <a:r>
              <a:rPr lang="en-US" altLang="ja-JP" sz="3200" dirty="0" smtClean="0">
                <a:latin typeface="HGP創英角ｺﾞｼｯｸUB" panose="020B0900000000000000" pitchFamily="50" charset="-128"/>
                <a:ea typeface="HGP創英角ｺﾞｼｯｸUB" panose="020B0900000000000000" pitchFamily="50" charset="-128"/>
              </a:rPr>
              <a:t>WHERE user=‘</a:t>
            </a:r>
            <a:r>
              <a:rPr lang="en-US" altLang="ja-JP" sz="3200" dirty="0" smtClean="0">
                <a:solidFill>
                  <a:srgbClr val="FF0000"/>
                </a:solidFill>
                <a:latin typeface="HGP創英角ｺﾞｼｯｸUB" panose="020B0900000000000000" pitchFamily="50" charset="-128"/>
                <a:ea typeface="HGP創英角ｺﾞｼｯｸUB" panose="020B0900000000000000" pitchFamily="50" charset="-128"/>
              </a:rPr>
              <a:t>user01</a:t>
            </a:r>
            <a:r>
              <a:rPr lang="en-US" altLang="ja-JP" sz="3200" dirty="0" smtClean="0">
                <a:latin typeface="HGP創英角ｺﾞｼｯｸUB" panose="020B0900000000000000" pitchFamily="50" charset="-128"/>
                <a:ea typeface="HGP創英角ｺﾞｼｯｸUB" panose="020B0900000000000000" pitchFamily="50" charset="-128"/>
              </a:rPr>
              <a:t>’ and pass=‘</a:t>
            </a:r>
            <a:r>
              <a:rPr lang="en-US" altLang="ja-JP" sz="3200" dirty="0" smtClean="0">
                <a:solidFill>
                  <a:srgbClr val="FF0000"/>
                </a:solidFill>
                <a:latin typeface="HGP創英角ｺﾞｼｯｸUB" panose="020B0900000000000000" pitchFamily="50" charset="-128"/>
                <a:ea typeface="HGP創英角ｺﾞｼｯｸUB" panose="020B0900000000000000" pitchFamily="50" charset="-128"/>
              </a:rPr>
              <a:t>pass01</a:t>
            </a:r>
            <a:r>
              <a:rPr lang="en-US" altLang="ja-JP" sz="3200" dirty="0" smtClean="0">
                <a:latin typeface="HGP創英角ｺﾞｼｯｸUB" panose="020B0900000000000000" pitchFamily="50" charset="-128"/>
                <a:ea typeface="HGP創英角ｺﾞｼｯｸUB" panose="020B0900000000000000" pitchFamily="50" charset="-128"/>
              </a:rPr>
              <a:t>’;</a:t>
            </a:r>
          </a:p>
        </p:txBody>
      </p:sp>
      <p:sp>
        <p:nvSpPr>
          <p:cNvPr id="14" name="テキスト ボックス 13"/>
          <p:cNvSpPr txBox="1"/>
          <p:nvPr/>
        </p:nvSpPr>
        <p:spPr>
          <a:xfrm>
            <a:off x="4130207" y="4024049"/>
            <a:ext cx="1945870" cy="523220"/>
          </a:xfrm>
          <a:prstGeom prst="rect">
            <a:avLst/>
          </a:prstGeom>
          <a:noFill/>
        </p:spPr>
        <p:txBody>
          <a:bodyPr wrap="square" rtlCol="0">
            <a:spAutoFit/>
          </a:bodyPr>
          <a:lstStyle/>
          <a:p>
            <a:r>
              <a:rPr lang="ja-JP" altLang="en-US" sz="2800" dirty="0">
                <a:solidFill>
                  <a:schemeClr val="bg1"/>
                </a:solidFill>
                <a:latin typeface="HGPｺﾞｼｯｸE" panose="020B0900000000000000" pitchFamily="50" charset="-128"/>
                <a:ea typeface="HGPｺﾞｼｯｸE" panose="020B0900000000000000" pitchFamily="50" charset="-128"/>
              </a:rPr>
              <a:t>ユーザ</a:t>
            </a:r>
            <a:r>
              <a:rPr lang="ja-JP" altLang="en-US" sz="2800" dirty="0" smtClean="0">
                <a:solidFill>
                  <a:schemeClr val="bg1"/>
                </a:solidFill>
                <a:latin typeface="HGPｺﾞｼｯｸE" panose="020B0900000000000000" pitchFamily="50" charset="-128"/>
                <a:ea typeface="HGPｺﾞｼｯｸE" panose="020B0900000000000000" pitchFamily="50" charset="-128"/>
              </a:rPr>
              <a:t>ー</a:t>
            </a:r>
            <a:endParaRPr kumimoji="1" lang="ja-JP" altLang="en-US" sz="2800" dirty="0">
              <a:solidFill>
                <a:schemeClr val="bg1"/>
              </a:solidFill>
              <a:latin typeface="HGPｺﾞｼｯｸE" panose="020B0900000000000000" pitchFamily="50" charset="-128"/>
              <a:ea typeface="HGPｺﾞｼｯｸE" panose="020B0900000000000000" pitchFamily="50" charset="-128"/>
            </a:endParaRPr>
          </a:p>
        </p:txBody>
      </p:sp>
      <p:sp>
        <p:nvSpPr>
          <p:cNvPr id="15" name="テキスト ボックス 14"/>
          <p:cNvSpPr txBox="1"/>
          <p:nvPr/>
        </p:nvSpPr>
        <p:spPr>
          <a:xfrm>
            <a:off x="3917851" y="4970526"/>
            <a:ext cx="2158226" cy="523220"/>
          </a:xfrm>
          <a:prstGeom prst="rect">
            <a:avLst/>
          </a:prstGeom>
          <a:noFill/>
        </p:spPr>
        <p:txBody>
          <a:bodyPr wrap="square" rtlCol="0">
            <a:spAutoFit/>
          </a:bodyPr>
          <a:lstStyle/>
          <a:p>
            <a:r>
              <a:rPr kumimoji="1" lang="ja-JP" altLang="en-US" sz="2800" dirty="0" smtClean="0">
                <a:solidFill>
                  <a:schemeClr val="bg1"/>
                </a:solidFill>
                <a:latin typeface="HGPｺﾞｼｯｸE" panose="020B0900000000000000" pitchFamily="50" charset="-128"/>
                <a:ea typeface="HGPｺﾞｼｯｸE" panose="020B0900000000000000" pitchFamily="50" charset="-128"/>
              </a:rPr>
              <a:t>パスワード</a:t>
            </a:r>
            <a:endParaRPr kumimoji="1" lang="ja-JP" altLang="en-US" sz="2800" dirty="0">
              <a:solidFill>
                <a:schemeClr val="bg1"/>
              </a:solidFill>
              <a:latin typeface="HGPｺﾞｼｯｸE" panose="020B0900000000000000" pitchFamily="50" charset="-128"/>
              <a:ea typeface="HGPｺﾞｼｯｸE" panose="020B0900000000000000" pitchFamily="50" charset="-128"/>
            </a:endParaRPr>
          </a:p>
        </p:txBody>
      </p:sp>
      <p:sp>
        <p:nvSpPr>
          <p:cNvPr id="17" name="角丸四角形 16"/>
          <p:cNvSpPr/>
          <p:nvPr/>
        </p:nvSpPr>
        <p:spPr>
          <a:xfrm>
            <a:off x="3548745" y="3725603"/>
            <a:ext cx="4954928" cy="221800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200" dirty="0" smtClean="0">
                <a:latin typeface="HGP創英角ｺﾞｼｯｸUB" panose="020B0900000000000000" pitchFamily="50" charset="-128"/>
                <a:ea typeface="HGP創英角ｺﾞｼｯｸUB" panose="020B0900000000000000" pitchFamily="50" charset="-128"/>
              </a:rPr>
              <a:t>SELECT</a:t>
            </a:r>
            <a:r>
              <a:rPr lang="ja-JP" altLang="en-US" sz="3200" dirty="0" smtClean="0">
                <a:latin typeface="HGP創英角ｺﾞｼｯｸUB" panose="020B0900000000000000" pitchFamily="50" charset="-128"/>
                <a:ea typeface="HGP創英角ｺﾞｼｯｸUB" panose="020B0900000000000000" pitchFamily="50" charset="-128"/>
              </a:rPr>
              <a:t> </a:t>
            </a:r>
            <a:r>
              <a:rPr lang="en-US" altLang="ja-JP" sz="3200" dirty="0">
                <a:latin typeface="HGP創英角ｺﾞｼｯｸUB" panose="020B0900000000000000" pitchFamily="50" charset="-128"/>
                <a:ea typeface="HGP創英角ｺﾞｼｯｸUB" panose="020B0900000000000000" pitchFamily="50" charset="-128"/>
              </a:rPr>
              <a:t>* FROM table</a:t>
            </a:r>
          </a:p>
          <a:p>
            <a:pPr algn="ctr"/>
            <a:r>
              <a:rPr lang="en-US" altLang="ja-JP" sz="3200" dirty="0">
                <a:latin typeface="HGP創英角ｺﾞｼｯｸUB" panose="020B0900000000000000" pitchFamily="50" charset="-128"/>
                <a:ea typeface="HGP創英角ｺﾞｼｯｸUB" panose="020B0900000000000000" pitchFamily="50" charset="-128"/>
              </a:rPr>
              <a:t>WHERE user=‘user01’ and </a:t>
            </a:r>
            <a:endParaRPr lang="en-US" altLang="ja-JP" sz="3200" dirty="0" smtClean="0">
              <a:latin typeface="HGP創英角ｺﾞｼｯｸUB" panose="020B0900000000000000" pitchFamily="50" charset="-128"/>
              <a:ea typeface="HGP創英角ｺﾞｼｯｸUB" panose="020B0900000000000000" pitchFamily="50" charset="-128"/>
            </a:endParaRPr>
          </a:p>
          <a:p>
            <a:pPr algn="ctr"/>
            <a:r>
              <a:rPr lang="en-US" altLang="ja-JP" sz="3200" dirty="0" smtClean="0">
                <a:latin typeface="HGP創英角ｺﾞｼｯｸUB" panose="020B0900000000000000" pitchFamily="50" charset="-128"/>
                <a:ea typeface="HGP創英角ｺﾞｼｯｸUB" panose="020B0900000000000000" pitchFamily="50" charset="-128"/>
              </a:rPr>
              <a:t>pass=‘</a:t>
            </a:r>
            <a:r>
              <a:rPr lang="en-US" altLang="ja-JP" sz="3200" dirty="0" smtClean="0">
                <a:solidFill>
                  <a:srgbClr val="FF0000"/>
                </a:solidFill>
                <a:latin typeface="HGP創英角ｺﾞｼｯｸUB" panose="020B0900000000000000" pitchFamily="50" charset="-128"/>
                <a:ea typeface="HGP創英角ｺﾞｼｯｸUB" panose="020B0900000000000000" pitchFamily="50" charset="-128"/>
              </a:rPr>
              <a:t>’or ‘1’= ‘1</a:t>
            </a:r>
            <a:r>
              <a:rPr lang="en-US" altLang="ja-JP" sz="3200" dirty="0" smtClean="0">
                <a:latin typeface="HGP創英角ｺﾞｼｯｸUB" panose="020B0900000000000000" pitchFamily="50" charset="-128"/>
                <a:ea typeface="HGP創英角ｺﾞｼｯｸUB" panose="020B0900000000000000" pitchFamily="50" charset="-128"/>
              </a:rPr>
              <a:t>’;</a:t>
            </a:r>
            <a:endParaRPr lang="en-US" altLang="ja-JP" sz="3200" dirty="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31323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 name="正方形/長方形 2"/>
          <p:cNvSpPr/>
          <p:nvPr/>
        </p:nvSpPr>
        <p:spPr>
          <a:xfrm>
            <a:off x="577516" y="1689768"/>
            <a:ext cx="8015622" cy="2430379"/>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200" dirty="0" smtClean="0">
                <a:solidFill>
                  <a:schemeClr val="tx1"/>
                </a:solidFill>
                <a:latin typeface="HGP創英角ｺﾞｼｯｸUB" panose="020B0900000000000000" pitchFamily="50" charset="-128"/>
                <a:ea typeface="HGP創英角ｺﾞｼｯｸUB" panose="020B0900000000000000" pitchFamily="50" charset="-128"/>
              </a:rPr>
              <a:t>実際に</a:t>
            </a:r>
            <a:r>
              <a:rPr kumimoji="1" lang="en-US" altLang="ja-JP" sz="3200" dirty="0" smtClean="0">
                <a:solidFill>
                  <a:schemeClr val="tx1"/>
                </a:solidFill>
                <a:latin typeface="HGP創英角ｺﾞｼｯｸUB" panose="020B0900000000000000" pitchFamily="50" charset="-128"/>
                <a:ea typeface="HGP創英角ｺﾞｼｯｸUB" panose="020B0900000000000000" pitchFamily="50" charset="-128"/>
              </a:rPr>
              <a:t>SQL</a:t>
            </a:r>
            <a:r>
              <a:rPr kumimoji="1" lang="ja-JP" altLang="en-US" sz="3200" dirty="0" smtClean="0">
                <a:solidFill>
                  <a:schemeClr val="tx1"/>
                </a:solidFill>
                <a:latin typeface="HGP創英角ｺﾞｼｯｸUB" panose="020B0900000000000000" pitchFamily="50" charset="-128"/>
                <a:ea typeface="HGP創英角ｺﾞｼｯｸUB" panose="020B0900000000000000" pitchFamily="50" charset="-128"/>
              </a:rPr>
              <a:t>インジェクションを探してみよう！！</a:t>
            </a:r>
            <a:endParaRPr kumimoji="1" lang="ja-JP" altLang="en-US" sz="3200" dirty="0">
              <a:solidFill>
                <a:schemeClr val="tx1"/>
              </a:solidFill>
              <a:latin typeface="HGP創英角ｺﾞｼｯｸUB" panose="020B0900000000000000" pitchFamily="50" charset="-128"/>
              <a:ea typeface="HGP創英角ｺﾞｼｯｸUB" panose="020B0900000000000000" pitchFamily="50" charset="-128"/>
            </a:endParaRPr>
          </a:p>
        </p:txBody>
      </p:sp>
      <p:pic>
        <p:nvPicPr>
          <p:cNvPr id="2" name="図 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18375" y="4447673"/>
            <a:ext cx="1714500" cy="1714500"/>
          </a:xfrm>
          <a:prstGeom prst="rect">
            <a:avLst/>
          </a:prstGeom>
        </p:spPr>
      </p:pic>
    </p:spTree>
    <p:extLst>
      <p:ext uri="{BB962C8B-B14F-4D97-AF65-F5344CB8AC3E}">
        <p14:creationId xmlns:p14="http://schemas.microsoft.com/office/powerpoint/2010/main" val="84207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848678"/>
            <a:ext cx="7802562" cy="5016500"/>
          </a:xfrm>
        </p:spPr>
        <p:txBody>
          <a:bodyPr/>
          <a:lstStyle/>
          <a:p>
            <a:pPr marL="0" indent="0" eaLnBrk="1" hangingPunct="1">
              <a:buNone/>
            </a:pPr>
            <a:r>
              <a:rPr lang="ja-JP" altLang="en-US" sz="2800" dirty="0">
                <a:latin typeface="+mj-ea"/>
              </a:rPr>
              <a:t>〇　</a:t>
            </a:r>
            <a:r>
              <a:rPr lang="ja-JP" altLang="en-US" sz="2800" dirty="0" smtClean="0">
                <a:latin typeface="+mj-ea"/>
              </a:rPr>
              <a:t>演習</a:t>
            </a:r>
            <a:endParaRPr lang="en-US" altLang="ja-JP" sz="2800" dirty="0">
              <a:latin typeface="+mj-ea"/>
            </a:endParaRPr>
          </a:p>
          <a:p>
            <a:pPr eaLnBrk="1" hangingPunct="1"/>
            <a:endParaRPr lang="ja-JP" altLang="en-US" sz="2500" dirty="0" smtClean="0"/>
          </a:p>
        </p:txBody>
      </p:sp>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88460" y="2321383"/>
            <a:ext cx="7477640" cy="4332918"/>
          </a:xfrm>
          <a:prstGeom prst="rect">
            <a:avLst/>
          </a:prstGeom>
        </p:spPr>
      </p:pic>
      <p:sp>
        <p:nvSpPr>
          <p:cNvPr id="4" name="正方形/長方形 3"/>
          <p:cNvSpPr/>
          <p:nvPr/>
        </p:nvSpPr>
        <p:spPr>
          <a:xfrm>
            <a:off x="1058008" y="4999839"/>
            <a:ext cx="1089574" cy="715438"/>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31800" y="1380094"/>
            <a:ext cx="8432800" cy="523220"/>
          </a:xfrm>
          <a:prstGeom prst="rect">
            <a:avLst/>
          </a:prstGeom>
          <a:noFill/>
        </p:spPr>
        <p:txBody>
          <a:bodyPr wrap="square" rtlCol="0">
            <a:spAutoFit/>
          </a:bodyPr>
          <a:lstStyle/>
          <a:p>
            <a:r>
              <a:rPr lang="ja-JP" altLang="en-US" sz="2800" dirty="0" smtClean="0"/>
              <a:t>「</a:t>
            </a:r>
            <a:r>
              <a:rPr lang="en-US" altLang="ja-JP" sz="2800" dirty="0" smtClean="0"/>
              <a:t>test</a:t>
            </a:r>
            <a:r>
              <a:rPr lang="ja-JP" altLang="en-US" sz="2800" dirty="0" smtClean="0"/>
              <a:t>」と入力して確認してみよう</a:t>
            </a:r>
            <a:endParaRPr kumimoji="1" lang="ja-JP" altLang="en-US" sz="2800" dirty="0"/>
          </a:p>
        </p:txBody>
      </p:sp>
      <p:sp>
        <p:nvSpPr>
          <p:cNvPr id="8" name="正方形/長方形 7"/>
          <p:cNvSpPr/>
          <p:nvPr/>
        </p:nvSpPr>
        <p:spPr>
          <a:xfrm>
            <a:off x="3651604" y="4875401"/>
            <a:ext cx="903618" cy="904613"/>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4354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957263"/>
            <a:ext cx="7802562" cy="5016500"/>
          </a:xfrm>
        </p:spPr>
        <p:txBody>
          <a:bodyPr/>
          <a:lstStyle/>
          <a:p>
            <a:pPr marL="0" indent="0" eaLnBrk="1" hangingPunct="1">
              <a:buNone/>
            </a:pPr>
            <a:r>
              <a:rPr lang="ja-JP" altLang="en-US" sz="2500" dirty="0" smtClean="0"/>
              <a:t>〇　演習</a:t>
            </a:r>
          </a:p>
        </p:txBody>
      </p:sp>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3860" y="2034539"/>
            <a:ext cx="7989278" cy="4408619"/>
          </a:xfrm>
          <a:prstGeom prst="rect">
            <a:avLst/>
          </a:prstGeom>
        </p:spPr>
      </p:pic>
      <p:sp>
        <p:nvSpPr>
          <p:cNvPr id="7" name="テキスト ボックス 6"/>
          <p:cNvSpPr txBox="1"/>
          <p:nvPr/>
        </p:nvSpPr>
        <p:spPr>
          <a:xfrm>
            <a:off x="603860" y="1380094"/>
            <a:ext cx="7902577" cy="523220"/>
          </a:xfrm>
          <a:prstGeom prst="rect">
            <a:avLst/>
          </a:prstGeom>
          <a:noFill/>
        </p:spPr>
        <p:txBody>
          <a:bodyPr wrap="square" rtlCol="0">
            <a:spAutoFit/>
          </a:bodyPr>
          <a:lstStyle/>
          <a:p>
            <a:r>
              <a:rPr lang="en-US" altLang="ja-JP" sz="2800" dirty="0" smtClean="0"/>
              <a:t>Item</a:t>
            </a:r>
            <a:r>
              <a:rPr lang="ja-JP" altLang="en-US" sz="2800" dirty="0" smtClean="0"/>
              <a:t>欄の値が「</a:t>
            </a:r>
            <a:r>
              <a:rPr lang="en-US" altLang="ja-JP" sz="2800" dirty="0" smtClean="0"/>
              <a:t>test</a:t>
            </a:r>
            <a:r>
              <a:rPr lang="ja-JP" altLang="en-US" sz="2800" dirty="0" smtClean="0"/>
              <a:t>」の商品が表示されます</a:t>
            </a:r>
            <a:endParaRPr kumimoji="1" lang="ja-JP" altLang="en-US" sz="2800" dirty="0"/>
          </a:p>
        </p:txBody>
      </p:sp>
    </p:spTree>
    <p:extLst>
      <p:ext uri="{BB962C8B-B14F-4D97-AF65-F5344CB8AC3E}">
        <p14:creationId xmlns:p14="http://schemas.microsoft.com/office/powerpoint/2010/main" val="193741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4" name="コンテンツ プレースホルダー 1"/>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1800987" y="2233177"/>
            <a:ext cx="5564886" cy="4594859"/>
          </a:xfrm>
        </p:spPr>
      </p:pic>
      <p:sp>
        <p:nvSpPr>
          <p:cNvPr id="6" name="正方形/長方形 5"/>
          <p:cNvSpPr/>
          <p:nvPr/>
        </p:nvSpPr>
        <p:spPr>
          <a:xfrm>
            <a:off x="1954530" y="3451860"/>
            <a:ext cx="94869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634739" y="4057434"/>
            <a:ext cx="3731133" cy="128016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形吹き出し 7"/>
          <p:cNvSpPr/>
          <p:nvPr/>
        </p:nvSpPr>
        <p:spPr>
          <a:xfrm>
            <a:off x="4815839" y="2102350"/>
            <a:ext cx="3777299" cy="1638379"/>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dirty="0" smtClean="0"/>
              <a:t>Your</a:t>
            </a:r>
            <a:r>
              <a:rPr lang="ja-JP" altLang="en-US" dirty="0"/>
              <a:t> </a:t>
            </a:r>
            <a:r>
              <a:rPr lang="en-US" altLang="ja-JP" dirty="0" smtClean="0"/>
              <a:t>Name:test01</a:t>
            </a:r>
          </a:p>
          <a:p>
            <a:pPr algn="ctr"/>
            <a:r>
              <a:rPr kumimoji="1" lang="en-US" altLang="ja-JP" dirty="0" err="1" smtClean="0"/>
              <a:t>Email:test@test.com</a:t>
            </a:r>
            <a:endParaRPr kumimoji="1" lang="en-US" altLang="ja-JP" dirty="0" smtClean="0"/>
          </a:p>
          <a:p>
            <a:pPr algn="ctr"/>
            <a:r>
              <a:rPr lang="en-US" altLang="ja-JP" dirty="0" err="1" smtClean="0"/>
              <a:t>Comment:Hello</a:t>
            </a:r>
            <a:r>
              <a:rPr lang="en-US" altLang="ja-JP" dirty="0" smtClean="0"/>
              <a:t> everyone</a:t>
            </a:r>
            <a:endParaRPr kumimoji="1" lang="ja-JP" altLang="en-US" dirty="0"/>
          </a:p>
        </p:txBody>
      </p:sp>
      <p:sp>
        <p:nvSpPr>
          <p:cNvPr id="10" name="正方形/長方形 9"/>
          <p:cNvSpPr/>
          <p:nvPr/>
        </p:nvSpPr>
        <p:spPr>
          <a:xfrm>
            <a:off x="4560570" y="5459988"/>
            <a:ext cx="582930" cy="194310"/>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560070" y="1148960"/>
            <a:ext cx="8046720" cy="830997"/>
          </a:xfrm>
          <a:prstGeom prst="rect">
            <a:avLst/>
          </a:prstGeom>
          <a:noFill/>
        </p:spPr>
        <p:txBody>
          <a:bodyPr wrap="square" rtlCol="0">
            <a:spAutoFit/>
          </a:bodyPr>
          <a:lstStyle/>
          <a:p>
            <a:r>
              <a:rPr kumimoji="1" lang="ja-JP" altLang="en-US" sz="2400" dirty="0" smtClean="0"/>
              <a:t>左にある</a:t>
            </a:r>
            <a:r>
              <a:rPr kumimoji="1" lang="en-US" altLang="ja-JP" sz="2400" dirty="0" smtClean="0"/>
              <a:t>Sign out Guestbook</a:t>
            </a:r>
            <a:r>
              <a:rPr kumimoji="1" lang="ja-JP" altLang="en-US" sz="2400" dirty="0" smtClean="0"/>
              <a:t>（掲示板機能）</a:t>
            </a:r>
            <a:r>
              <a:rPr lang="ja-JP" altLang="en-US" sz="2400" dirty="0" smtClean="0"/>
              <a:t>を押し、</a:t>
            </a:r>
            <a:endParaRPr lang="en-US" altLang="ja-JP" sz="2400" dirty="0" smtClean="0"/>
          </a:p>
          <a:p>
            <a:r>
              <a:rPr lang="ja-JP" altLang="en-US" sz="2400" dirty="0" smtClean="0"/>
              <a:t>下記情報を入力して</a:t>
            </a:r>
            <a:r>
              <a:rPr lang="en-US" altLang="ja-JP" sz="2400" dirty="0" smtClean="0"/>
              <a:t>Add Entry</a:t>
            </a:r>
            <a:r>
              <a:rPr lang="ja-JP" altLang="en-US" sz="2400" dirty="0" smtClean="0"/>
              <a:t>（登録する）ボタンを押す</a:t>
            </a:r>
            <a:endParaRPr lang="en-US" altLang="ja-JP" sz="2400" dirty="0" smtClean="0"/>
          </a:p>
        </p:txBody>
      </p:sp>
    </p:spTree>
    <p:extLst>
      <p:ext uri="{BB962C8B-B14F-4D97-AF65-F5344CB8AC3E}">
        <p14:creationId xmlns:p14="http://schemas.microsoft.com/office/powerpoint/2010/main" val="24551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p:txBody>
      </p:sp>
      <p:pic>
        <p:nvPicPr>
          <p:cNvPr id="8" name="図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5325" y="2188842"/>
            <a:ext cx="7800730" cy="4429444"/>
          </a:xfrm>
          <a:prstGeom prst="rect">
            <a:avLst/>
          </a:prstGeom>
        </p:spPr>
      </p:pic>
      <p:sp>
        <p:nvSpPr>
          <p:cNvPr id="9" name="正方形/長方形 8"/>
          <p:cNvSpPr/>
          <p:nvPr/>
        </p:nvSpPr>
        <p:spPr>
          <a:xfrm>
            <a:off x="1900547" y="2527814"/>
            <a:ext cx="1233178" cy="422987"/>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0" name="テキスト ボックス 9"/>
          <p:cNvSpPr txBox="1"/>
          <p:nvPr/>
        </p:nvSpPr>
        <p:spPr>
          <a:xfrm>
            <a:off x="431800" y="1380094"/>
            <a:ext cx="8432800" cy="523220"/>
          </a:xfrm>
          <a:prstGeom prst="rect">
            <a:avLst/>
          </a:prstGeom>
          <a:noFill/>
        </p:spPr>
        <p:txBody>
          <a:bodyPr wrap="square" rtlCol="0">
            <a:spAutoFit/>
          </a:bodyPr>
          <a:lstStyle/>
          <a:p>
            <a:pPr lvl="0"/>
            <a:r>
              <a:rPr lang="en-US" altLang="ja-JP" sz="2800" dirty="0"/>
              <a:t>Burp</a:t>
            </a:r>
            <a:r>
              <a:rPr lang="ja-JP" altLang="en-US" sz="2800" dirty="0"/>
              <a:t>の</a:t>
            </a:r>
            <a:r>
              <a:rPr lang="en-US" altLang="ja-JP" sz="2800" dirty="0" err="1"/>
              <a:t>lntercept</a:t>
            </a:r>
            <a:r>
              <a:rPr lang="ja-JP" altLang="en-US" sz="2800" dirty="0"/>
              <a:t>を</a:t>
            </a:r>
            <a:r>
              <a:rPr lang="en-US" altLang="ja-JP" sz="2800" dirty="0"/>
              <a:t>ON</a:t>
            </a:r>
            <a:r>
              <a:rPr lang="ja-JP" altLang="en-US" sz="2800" dirty="0" smtClean="0"/>
              <a:t>にする</a:t>
            </a:r>
            <a:endParaRPr kumimoji="1" lang="ja-JP" altLang="en-US" sz="2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50" charset="-128"/>
              <a:cs typeface="+mn-cs"/>
            </a:endParaRPr>
          </a:p>
        </p:txBody>
      </p:sp>
      <p:sp>
        <p:nvSpPr>
          <p:cNvPr id="11" name="正方形/長方形 10"/>
          <p:cNvSpPr/>
          <p:nvPr/>
        </p:nvSpPr>
        <p:spPr>
          <a:xfrm>
            <a:off x="854431" y="2835794"/>
            <a:ext cx="887010" cy="422987"/>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2" name="正方形/長方形 11"/>
          <p:cNvSpPr/>
          <p:nvPr/>
        </p:nvSpPr>
        <p:spPr>
          <a:xfrm>
            <a:off x="3862095" y="3638451"/>
            <a:ext cx="1519530" cy="422987"/>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99033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6" name="グループ化 5"/>
          <p:cNvGrpSpPr/>
          <p:nvPr/>
        </p:nvGrpSpPr>
        <p:grpSpPr>
          <a:xfrm>
            <a:off x="1558587" y="2452041"/>
            <a:ext cx="5630778" cy="4141482"/>
            <a:chOff x="4866965" y="1977062"/>
            <a:chExt cx="8246489" cy="8156204"/>
          </a:xfrm>
        </p:grpSpPr>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866965" y="1977062"/>
              <a:ext cx="8246489" cy="8156204"/>
            </a:xfrm>
            <a:prstGeom prst="rect">
              <a:avLst/>
            </a:prstGeom>
          </p:spPr>
        </p:pic>
        <p:sp>
          <p:nvSpPr>
            <p:cNvPr id="4" name="正方形/長方形 3"/>
            <p:cNvSpPr/>
            <p:nvPr/>
          </p:nvSpPr>
          <p:spPr>
            <a:xfrm>
              <a:off x="5373276" y="4433887"/>
              <a:ext cx="1191742" cy="1007793"/>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949643"/>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a:p>
            <a:pPr eaLnBrk="1" hangingPunct="1"/>
            <a:endParaRPr lang="ja-JP" altLang="en-US" sz="2500" dirty="0" smtClean="0"/>
          </a:p>
        </p:txBody>
      </p:sp>
      <p:sp>
        <p:nvSpPr>
          <p:cNvPr id="8" name="テキスト ボックス 7"/>
          <p:cNvSpPr txBox="1"/>
          <p:nvPr/>
        </p:nvSpPr>
        <p:spPr>
          <a:xfrm>
            <a:off x="431800" y="1380094"/>
            <a:ext cx="8432800" cy="954107"/>
          </a:xfrm>
          <a:prstGeom prst="rect">
            <a:avLst/>
          </a:prstGeom>
          <a:noFill/>
        </p:spPr>
        <p:txBody>
          <a:bodyPr wrap="square" rtlCol="0">
            <a:spAutoFit/>
          </a:bodyPr>
          <a:lstStyle/>
          <a:p>
            <a:r>
              <a:rPr lang="ja-JP" altLang="en-US" sz="2800" dirty="0" smtClean="0"/>
              <a:t>「</a:t>
            </a:r>
            <a:r>
              <a:rPr lang="en-US" altLang="ja-JP" sz="2800" dirty="0" smtClean="0"/>
              <a:t>test</a:t>
            </a:r>
            <a:r>
              <a:rPr lang="ja-JP" altLang="en-US" sz="2800" dirty="0" smtClean="0"/>
              <a:t>」と入力後、虫眼鏡アイコンを押して</a:t>
            </a:r>
            <a:endParaRPr lang="en-US" altLang="ja-JP" sz="2800" dirty="0" smtClean="0"/>
          </a:p>
          <a:p>
            <a:r>
              <a:rPr lang="en-US" altLang="ja-JP" sz="2800" dirty="0" smtClean="0"/>
              <a:t>Burp</a:t>
            </a:r>
            <a:r>
              <a:rPr lang="ja-JP" altLang="en-US" sz="2800" dirty="0" smtClean="0"/>
              <a:t>を確認してみよう</a:t>
            </a:r>
            <a:endParaRPr kumimoji="1" lang="ja-JP" altLang="en-US" sz="2800" dirty="0"/>
          </a:p>
        </p:txBody>
      </p:sp>
      <p:sp>
        <p:nvSpPr>
          <p:cNvPr id="9" name="正方形/長方形 8"/>
          <p:cNvSpPr/>
          <p:nvPr/>
        </p:nvSpPr>
        <p:spPr>
          <a:xfrm>
            <a:off x="3724713" y="3700942"/>
            <a:ext cx="679508" cy="585831"/>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1000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886524"/>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p:txBody>
      </p:sp>
      <p:pic>
        <p:nvPicPr>
          <p:cNvPr id="8" name="図 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95325" y="2188842"/>
            <a:ext cx="7800730" cy="4429444"/>
          </a:xfrm>
          <a:prstGeom prst="rect">
            <a:avLst/>
          </a:prstGeom>
        </p:spPr>
      </p:pic>
      <p:sp>
        <p:nvSpPr>
          <p:cNvPr id="10" name="テキスト ボックス 9"/>
          <p:cNvSpPr txBox="1"/>
          <p:nvPr/>
        </p:nvSpPr>
        <p:spPr>
          <a:xfrm>
            <a:off x="431800" y="1296205"/>
            <a:ext cx="8432800" cy="954107"/>
          </a:xfrm>
          <a:prstGeom prst="rect">
            <a:avLst/>
          </a:prstGeom>
          <a:noFill/>
        </p:spPr>
        <p:txBody>
          <a:bodyPr wrap="square" rtlCol="0">
            <a:spAutoFit/>
          </a:bodyPr>
          <a:lstStyle/>
          <a:p>
            <a:r>
              <a:rPr kumimoji="1" lang="en-US" altLang="ja-JP" sz="2800" dirty="0" smtClean="0"/>
              <a:t>1</a:t>
            </a:r>
            <a:r>
              <a:rPr kumimoji="1" lang="ja-JP" altLang="en-US" sz="2800" dirty="0" smtClean="0"/>
              <a:t>行目のパラメータ「</a:t>
            </a:r>
            <a:r>
              <a:rPr kumimoji="1" lang="en-US" altLang="ja-JP" sz="2800" dirty="0" err="1" smtClean="0"/>
              <a:t>searchquery</a:t>
            </a:r>
            <a:r>
              <a:rPr kumimoji="1" lang="ja-JP" altLang="en-US" sz="2800" dirty="0" smtClean="0"/>
              <a:t>」の値「</a:t>
            </a:r>
            <a:r>
              <a:rPr kumimoji="1" lang="en-US" altLang="ja-JP" sz="2800" dirty="0" smtClean="0"/>
              <a:t>test</a:t>
            </a:r>
            <a:r>
              <a:rPr kumimoji="1" lang="ja-JP" altLang="en-US" sz="2800" dirty="0" smtClean="0"/>
              <a:t>」を</a:t>
            </a:r>
            <a:endParaRPr kumimoji="1" lang="en-US" altLang="ja-JP" sz="2800" dirty="0" smtClean="0"/>
          </a:p>
          <a:p>
            <a:r>
              <a:rPr lang="ja-JP" altLang="en-US" sz="2800" dirty="0" smtClean="0"/>
              <a:t>「</a:t>
            </a:r>
            <a:r>
              <a:rPr lang="en-US" altLang="ja-JP" sz="2800" dirty="0" smtClean="0"/>
              <a:t>’</a:t>
            </a:r>
            <a:r>
              <a:rPr lang="ja-JP" altLang="en-US" sz="2800" dirty="0" smtClean="0"/>
              <a:t>（シングル</a:t>
            </a:r>
            <a:r>
              <a:rPr lang="ja-JP" altLang="en-US" sz="2800" dirty="0"/>
              <a:t>クオート</a:t>
            </a:r>
            <a:r>
              <a:rPr lang="ja-JP" altLang="en-US" sz="2800" dirty="0" smtClean="0"/>
              <a:t>）」に書き換える</a:t>
            </a:r>
            <a:endParaRPr kumimoji="1" lang="ja-JP" altLang="en-US" sz="2800" dirty="0"/>
          </a:p>
        </p:txBody>
      </p:sp>
      <p:sp>
        <p:nvSpPr>
          <p:cNvPr id="12" name="正方形/長方形 11"/>
          <p:cNvSpPr/>
          <p:nvPr/>
        </p:nvSpPr>
        <p:spPr>
          <a:xfrm>
            <a:off x="3718573" y="4485739"/>
            <a:ext cx="551423" cy="287597"/>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8363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19175" y="2164769"/>
            <a:ext cx="7573964" cy="4547181"/>
          </a:xfrm>
          <a:prstGeom prst="rect">
            <a:avLst/>
          </a:prstGeom>
        </p:spPr>
      </p:pic>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9" y="902534"/>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p:txBody>
      </p:sp>
      <p:sp>
        <p:nvSpPr>
          <p:cNvPr id="9" name="正方形/長方形 8"/>
          <p:cNvSpPr/>
          <p:nvPr/>
        </p:nvSpPr>
        <p:spPr>
          <a:xfrm>
            <a:off x="1104227" y="3600450"/>
            <a:ext cx="1343698" cy="287753"/>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696890" y="4241546"/>
            <a:ext cx="645319" cy="422987"/>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261938" y="1454220"/>
            <a:ext cx="8432800" cy="523220"/>
          </a:xfrm>
          <a:prstGeom prst="rect">
            <a:avLst/>
          </a:prstGeom>
          <a:noFill/>
        </p:spPr>
        <p:txBody>
          <a:bodyPr wrap="square" rtlCol="0">
            <a:spAutoFit/>
          </a:bodyPr>
          <a:lstStyle/>
          <a:p>
            <a:pPr algn="ctr"/>
            <a:r>
              <a:rPr lang="ja-JP" altLang="en-US" sz="2800" dirty="0">
                <a:latin typeface="+mj-ea"/>
                <a:ea typeface="+mj-ea"/>
              </a:rPr>
              <a:t>書き換えたら、「</a:t>
            </a:r>
            <a:r>
              <a:rPr lang="en-US" altLang="ja-JP" sz="2800" dirty="0">
                <a:ea typeface="+mj-ea"/>
                <a:cs typeface="Arial" panose="020B0604020202020204" pitchFamily="34" charset="0"/>
              </a:rPr>
              <a:t>Forward</a:t>
            </a:r>
            <a:r>
              <a:rPr lang="ja-JP" altLang="en-US" sz="2800" dirty="0">
                <a:latin typeface="+mj-ea"/>
                <a:ea typeface="+mj-ea"/>
              </a:rPr>
              <a:t>」ボタン</a:t>
            </a:r>
            <a:r>
              <a:rPr lang="ja-JP" altLang="en-US" sz="2800" dirty="0" smtClean="0">
                <a:latin typeface="+mj-ea"/>
                <a:ea typeface="+mj-ea"/>
              </a:rPr>
              <a:t>をクリック</a:t>
            </a:r>
            <a:r>
              <a:rPr lang="ja-JP" altLang="en-US" sz="2800" dirty="0">
                <a:latin typeface="+mj-ea"/>
                <a:ea typeface="+mj-ea"/>
              </a:rPr>
              <a:t>してみよう</a:t>
            </a:r>
            <a:endParaRPr lang="en-US" altLang="ja-JP" sz="2800" dirty="0">
              <a:latin typeface="+mj-ea"/>
              <a:ea typeface="+mj-ea"/>
            </a:endParaRPr>
          </a:p>
        </p:txBody>
      </p:sp>
    </p:spTree>
    <p:extLst>
      <p:ext uri="{BB962C8B-B14F-4D97-AF65-F5344CB8AC3E}">
        <p14:creationId xmlns:p14="http://schemas.microsoft.com/office/powerpoint/2010/main" val="226191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538" y="1860191"/>
            <a:ext cx="8229600" cy="4129548"/>
          </a:xfrm>
          <a:prstGeom prst="rect">
            <a:avLst/>
          </a:prstGeom>
        </p:spPr>
      </p:pic>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851314"/>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p:txBody>
      </p:sp>
      <p:sp>
        <p:nvSpPr>
          <p:cNvPr id="3" name="四角形吹き出し 2"/>
          <p:cNvSpPr/>
          <p:nvPr/>
        </p:nvSpPr>
        <p:spPr>
          <a:xfrm>
            <a:off x="3597094" y="1155516"/>
            <a:ext cx="5209563" cy="2384638"/>
          </a:xfrm>
          <a:prstGeom prst="wedgeRectCallout">
            <a:avLst>
              <a:gd name="adj1" fmla="val -47267"/>
              <a:gd name="adj2" fmla="val 68436"/>
            </a:avLst>
          </a:prstGeom>
          <a:solidFill>
            <a:schemeClr val="accent1">
              <a:lumMod val="20000"/>
              <a:lumOff val="80000"/>
            </a:schemeClr>
          </a:solid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3200" dirty="0" smtClean="0">
                <a:solidFill>
                  <a:schemeClr val="tx1"/>
                </a:solidFill>
                <a:latin typeface="HGP創英角ｺﾞｼｯｸUB" panose="020B0900000000000000" pitchFamily="50" charset="-128"/>
                <a:ea typeface="HGP創英角ｺﾞｼｯｸUB" panose="020B0900000000000000" pitchFamily="50" charset="-128"/>
              </a:rPr>
              <a:t>エラーが表示されるので</a:t>
            </a:r>
            <a:endParaRPr kumimoji="1" lang="en-US" altLang="ja-JP" sz="3200" dirty="0" smtClean="0">
              <a:solidFill>
                <a:schemeClr val="tx1"/>
              </a:solidFill>
              <a:latin typeface="HGP創英角ｺﾞｼｯｸUB" panose="020B0900000000000000" pitchFamily="50" charset="-128"/>
              <a:ea typeface="HGP創英角ｺﾞｼｯｸUB" panose="020B0900000000000000" pitchFamily="50" charset="-128"/>
            </a:endParaRPr>
          </a:p>
          <a:p>
            <a:r>
              <a:rPr lang="ja-JP" altLang="en-US" sz="3200" dirty="0" smtClean="0">
                <a:solidFill>
                  <a:schemeClr val="tx1"/>
                </a:solidFill>
                <a:latin typeface="HGP創英角ｺﾞｼｯｸUB" panose="020B0900000000000000" pitchFamily="50" charset="-128"/>
                <a:ea typeface="HGP創英角ｺﾞｼｯｸUB" panose="020B0900000000000000" pitchFamily="50" charset="-128"/>
              </a:rPr>
              <a:t>「</a:t>
            </a:r>
            <a:r>
              <a:rPr lang="en-US" altLang="ja-JP" sz="3200" dirty="0" smtClean="0">
                <a:solidFill>
                  <a:schemeClr val="tx1"/>
                </a:solidFill>
                <a:latin typeface="HGP創英角ｺﾞｼｯｸUB" panose="020B0900000000000000" pitchFamily="50" charset="-128"/>
                <a:ea typeface="HGP創英角ｺﾞｼｯｸUB" panose="020B0900000000000000" pitchFamily="50" charset="-128"/>
              </a:rPr>
              <a:t>’</a:t>
            </a:r>
            <a:r>
              <a:rPr lang="ja-JP" altLang="en-US" sz="3200" dirty="0" smtClean="0">
                <a:solidFill>
                  <a:schemeClr val="tx1"/>
                </a:solidFill>
                <a:latin typeface="HGP創英角ｺﾞｼｯｸUB" panose="020B0900000000000000" pitchFamily="50" charset="-128"/>
                <a:ea typeface="HGP創英角ｺﾞｼｯｸUB" panose="020B0900000000000000" pitchFamily="50" charset="-128"/>
              </a:rPr>
              <a:t>」が</a:t>
            </a:r>
            <a:r>
              <a:rPr lang="en-US" altLang="ja-JP" sz="3200" dirty="0" smtClean="0">
                <a:solidFill>
                  <a:schemeClr val="tx1"/>
                </a:solidFill>
                <a:latin typeface="HGP創英角ｺﾞｼｯｸUB" panose="020B0900000000000000" pitchFamily="50" charset="-128"/>
                <a:ea typeface="HGP創英角ｺﾞｼｯｸUB" panose="020B0900000000000000" pitchFamily="50" charset="-128"/>
              </a:rPr>
              <a:t>SQL</a:t>
            </a:r>
            <a:r>
              <a:rPr lang="ja-JP" altLang="en-US" sz="3200" dirty="0">
                <a:solidFill>
                  <a:schemeClr val="tx1"/>
                </a:solidFill>
                <a:latin typeface="HGP創英角ｺﾞｼｯｸUB" panose="020B0900000000000000" pitchFamily="50" charset="-128"/>
                <a:ea typeface="HGP創英角ｺﾞｼｯｸUB" panose="020B0900000000000000" pitchFamily="50" charset="-128"/>
              </a:rPr>
              <a:t>文</a:t>
            </a:r>
            <a:r>
              <a:rPr lang="ja-JP" altLang="en-US" sz="3200" dirty="0" smtClean="0">
                <a:solidFill>
                  <a:schemeClr val="tx1"/>
                </a:solidFill>
                <a:latin typeface="HGP創英角ｺﾞｼｯｸUB" panose="020B0900000000000000" pitchFamily="50" charset="-128"/>
                <a:ea typeface="HGP創英角ｺﾞｼｯｸUB" panose="020B0900000000000000" pitchFamily="50" charset="-128"/>
              </a:rPr>
              <a:t>に影響を与えた</a:t>
            </a:r>
            <a:endParaRPr kumimoji="1" lang="en-US" altLang="ja-JP" sz="3200" dirty="0" smtClean="0">
              <a:solidFill>
                <a:schemeClr val="tx1"/>
              </a:solidFill>
              <a:latin typeface="HGP創英角ｺﾞｼｯｸUB" panose="020B0900000000000000" pitchFamily="50" charset="-128"/>
              <a:ea typeface="HGP創英角ｺﾞｼｯｸUB" panose="020B0900000000000000" pitchFamily="50" charset="-128"/>
            </a:endParaRPr>
          </a:p>
          <a:p>
            <a:r>
              <a:rPr kumimoji="1" lang="ja-JP" altLang="en-US" sz="3200" dirty="0" smtClean="0">
                <a:solidFill>
                  <a:schemeClr val="tx1"/>
                </a:solidFill>
                <a:latin typeface="HGP創英角ｺﾞｼｯｸUB" panose="020B0900000000000000" pitchFamily="50" charset="-128"/>
                <a:ea typeface="HGP創英角ｺﾞｼｯｸUB" panose="020B0900000000000000" pitchFamily="50" charset="-128"/>
              </a:rPr>
              <a:t>＝脆弱性が存在する可能性があると判断できる</a:t>
            </a:r>
            <a:endParaRPr kumimoji="1" lang="en-US" altLang="ja-JP" sz="3200" dirty="0" smtClean="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59809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36965"/>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725847" y="976727"/>
            <a:ext cx="7802562" cy="5016500"/>
          </a:xfrm>
        </p:spPr>
        <p:txBody>
          <a:bodyPr/>
          <a:lstStyle/>
          <a:p>
            <a:pPr marL="0" indent="0" eaLnBrk="1" hangingPunct="1">
              <a:buNone/>
            </a:pPr>
            <a:endParaRPr lang="en-US" altLang="ja-JP" sz="6000" dirty="0" smtClean="0"/>
          </a:p>
          <a:p>
            <a:pPr marL="0" indent="0" eaLnBrk="1" hangingPunct="1">
              <a:buNone/>
            </a:pPr>
            <a:r>
              <a:rPr lang="ja-JP" altLang="en-US" sz="6000" dirty="0" smtClean="0"/>
              <a:t>他にもあるので</a:t>
            </a:r>
            <a:endParaRPr lang="en-US" altLang="ja-JP" sz="6000" dirty="0" smtClean="0"/>
          </a:p>
          <a:p>
            <a:pPr marL="0" indent="0" eaLnBrk="1" hangingPunct="1">
              <a:buNone/>
            </a:pPr>
            <a:r>
              <a:rPr lang="ja-JP" altLang="en-US" sz="6000" dirty="0"/>
              <a:t>　</a:t>
            </a:r>
            <a:r>
              <a:rPr lang="ja-JP" altLang="en-US" sz="6000" dirty="0" smtClean="0"/>
              <a:t>　　　　探してみよう！</a:t>
            </a:r>
            <a:endParaRPr lang="en-US" altLang="ja-JP" sz="6000" dirty="0" smtClean="0"/>
          </a:p>
        </p:txBody>
      </p:sp>
    </p:spTree>
    <p:extLst>
      <p:ext uri="{BB962C8B-B14F-4D97-AF65-F5344CB8AC3E}">
        <p14:creationId xmlns:p14="http://schemas.microsoft.com/office/powerpoint/2010/main" val="105668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4" name="グループ化 3"/>
          <p:cNvGrpSpPr/>
          <p:nvPr/>
        </p:nvGrpSpPr>
        <p:grpSpPr>
          <a:xfrm>
            <a:off x="1588233" y="2071139"/>
            <a:ext cx="6119933" cy="4518499"/>
            <a:chOff x="363537" y="1332772"/>
            <a:chExt cx="6517709" cy="5095511"/>
          </a:xfrm>
        </p:grpSpPr>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63537" y="1332772"/>
              <a:ext cx="6517709" cy="5095511"/>
            </a:xfrm>
            <a:prstGeom prst="rect">
              <a:avLst/>
            </a:prstGeom>
          </p:spPr>
        </p:pic>
        <p:sp>
          <p:nvSpPr>
            <p:cNvPr id="3" name="正方形/長方形 2"/>
            <p:cNvSpPr/>
            <p:nvPr/>
          </p:nvSpPr>
          <p:spPr>
            <a:xfrm>
              <a:off x="565688" y="4417017"/>
              <a:ext cx="1069383" cy="294468"/>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863788"/>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p:txBody>
      </p:sp>
      <p:sp>
        <p:nvSpPr>
          <p:cNvPr id="6" name="円形吹き出し 5"/>
          <p:cNvSpPr/>
          <p:nvPr/>
        </p:nvSpPr>
        <p:spPr>
          <a:xfrm>
            <a:off x="5582699" y="3447531"/>
            <a:ext cx="3403600" cy="1511268"/>
          </a:xfrm>
          <a:prstGeom prst="wedgeEllipseCallout">
            <a:avLst>
              <a:gd name="adj1" fmla="val -55055"/>
              <a:gd name="adj2" fmla="val 3533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Email Address : </a:t>
            </a:r>
            <a:r>
              <a:rPr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big@spender.com</a:t>
            </a:r>
            <a:endParaRPr kumimoji="1" lang="en-US" altLang="ja-JP" sz="2000" dirty="0" smtClean="0">
              <a:solidFill>
                <a:schemeClr val="tx1"/>
              </a:solidFill>
              <a:latin typeface="HGP創英角ｺﾞｼｯｸUB" panose="020B0900000000000000" pitchFamily="50" charset="-128"/>
              <a:ea typeface="HGP創英角ｺﾞｼｯｸUB" panose="020B0900000000000000" pitchFamily="50" charset="-128"/>
            </a:endParaRPr>
          </a:p>
          <a:p>
            <a:pPr algn="ctr"/>
            <a:r>
              <a:rPr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Password : money</a:t>
            </a:r>
            <a:endParaRPr kumimoji="1" lang="en-US" altLang="ja-JP" sz="2000" dirty="0" smtClean="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 name="テキスト ボックス 7"/>
          <p:cNvSpPr txBox="1"/>
          <p:nvPr/>
        </p:nvSpPr>
        <p:spPr>
          <a:xfrm>
            <a:off x="954088" y="1345888"/>
            <a:ext cx="7048500" cy="523220"/>
          </a:xfrm>
          <a:prstGeom prst="rect">
            <a:avLst/>
          </a:prstGeom>
          <a:noFill/>
        </p:spPr>
        <p:txBody>
          <a:bodyPr wrap="square" rtlCol="0">
            <a:spAutoFit/>
          </a:bodyPr>
          <a:lstStyle/>
          <a:p>
            <a:r>
              <a:rPr kumimoji="1" lang="en-US" altLang="ja-JP" sz="2800" dirty="0" smtClean="0"/>
              <a:t>Login/Register</a:t>
            </a:r>
            <a:r>
              <a:rPr lang="ja-JP" altLang="en-US" sz="2800" dirty="0" smtClean="0"/>
              <a:t>を押し、下記内容を入力する</a:t>
            </a:r>
            <a:endParaRPr kumimoji="1" lang="ja-JP" altLang="en-US" sz="2800" dirty="0"/>
          </a:p>
        </p:txBody>
      </p:sp>
      <p:sp>
        <p:nvSpPr>
          <p:cNvPr id="11" name="正方形/長方形 10"/>
          <p:cNvSpPr/>
          <p:nvPr/>
        </p:nvSpPr>
        <p:spPr>
          <a:xfrm>
            <a:off x="2863753" y="5227986"/>
            <a:ext cx="483295" cy="25853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372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89004" y="872331"/>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p:txBody>
      </p:sp>
      <p:pic>
        <p:nvPicPr>
          <p:cNvPr id="3" name="図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4086" y="2164080"/>
            <a:ext cx="8179051" cy="4325619"/>
          </a:xfrm>
          <a:prstGeom prst="rect">
            <a:avLst/>
          </a:prstGeom>
        </p:spPr>
      </p:pic>
      <p:sp>
        <p:nvSpPr>
          <p:cNvPr id="4" name="正方形/長方形 3"/>
          <p:cNvSpPr/>
          <p:nvPr/>
        </p:nvSpPr>
        <p:spPr>
          <a:xfrm>
            <a:off x="2974947" y="2873216"/>
            <a:ext cx="1387503" cy="411162"/>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14086" y="1403322"/>
            <a:ext cx="8179051" cy="673921"/>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この</a:t>
            </a:r>
            <a:r>
              <a:rPr lang="ja-JP" altLang="en-US" sz="2400" dirty="0">
                <a:solidFill>
                  <a:schemeClr val="tx1"/>
                </a:solidFill>
                <a:latin typeface="HGP創英角ｺﾞｼｯｸUB" panose="020B0900000000000000" pitchFamily="50" charset="-128"/>
                <a:ea typeface="HGP創英角ｺﾞｼｯｸUB" panose="020B0900000000000000" pitchFamily="50" charset="-128"/>
              </a:rPr>
              <a:t>画面</a:t>
            </a:r>
            <a:r>
              <a:rPr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に表示になっているか確認す</a:t>
            </a:r>
            <a:r>
              <a:rPr lang="ja-JP" altLang="en-US" sz="2400" dirty="0">
                <a:solidFill>
                  <a:schemeClr val="tx1"/>
                </a:solidFill>
                <a:latin typeface="HGP創英角ｺﾞｼｯｸUB" panose="020B0900000000000000" pitchFamily="50" charset="-128"/>
                <a:ea typeface="HGP創英角ｺﾞｼｯｸUB" panose="020B0900000000000000" pitchFamily="50" charset="-128"/>
              </a:rPr>
              <a:t>る</a:t>
            </a:r>
            <a:endParaRPr lang="en-US" altLang="ja-JP" sz="2400" dirty="0" smtClean="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13337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87909" y="2334201"/>
            <a:ext cx="5920582" cy="4293475"/>
          </a:xfrm>
          <a:prstGeom prst="rect">
            <a:avLst/>
          </a:prstGeom>
        </p:spPr>
      </p:pic>
      <p:sp>
        <p:nvSpPr>
          <p:cNvPr id="3" name="正方形/長方形 2"/>
          <p:cNvSpPr/>
          <p:nvPr/>
        </p:nvSpPr>
        <p:spPr>
          <a:xfrm>
            <a:off x="1871540" y="4932984"/>
            <a:ext cx="971410" cy="24811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863788"/>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p:txBody>
      </p:sp>
      <p:sp>
        <p:nvSpPr>
          <p:cNvPr id="6" name="円形吹き出し 5"/>
          <p:cNvSpPr/>
          <p:nvPr/>
        </p:nvSpPr>
        <p:spPr>
          <a:xfrm>
            <a:off x="5629485" y="3545775"/>
            <a:ext cx="3403600" cy="1511268"/>
          </a:xfrm>
          <a:prstGeom prst="wedgeEllipseCallout">
            <a:avLst>
              <a:gd name="adj1" fmla="val -55055"/>
              <a:gd name="adj2" fmla="val 35337"/>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Email Address : </a:t>
            </a:r>
            <a:r>
              <a:rPr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big@spender.com</a:t>
            </a:r>
            <a:endParaRPr kumimoji="1" lang="en-US" altLang="ja-JP" sz="2000" dirty="0" smtClean="0">
              <a:solidFill>
                <a:schemeClr val="tx1"/>
              </a:solidFill>
              <a:latin typeface="HGP創英角ｺﾞｼｯｸUB" panose="020B0900000000000000" pitchFamily="50" charset="-128"/>
              <a:ea typeface="HGP創英角ｺﾞｼｯｸUB" panose="020B0900000000000000" pitchFamily="50" charset="-128"/>
            </a:endParaRPr>
          </a:p>
          <a:p>
            <a:pPr algn="ctr"/>
            <a:r>
              <a:rPr lang="en-US" altLang="ja-JP" sz="2000" dirty="0" smtClean="0">
                <a:solidFill>
                  <a:schemeClr val="tx1"/>
                </a:solidFill>
                <a:latin typeface="HGP創英角ｺﾞｼｯｸUB" panose="020B0900000000000000" pitchFamily="50" charset="-128"/>
                <a:ea typeface="HGP創英角ｺﾞｼｯｸUB" panose="020B0900000000000000" pitchFamily="50" charset="-128"/>
              </a:rPr>
              <a:t>Password : money</a:t>
            </a:r>
            <a:endParaRPr kumimoji="1" lang="en-US" altLang="ja-JP" sz="2000" dirty="0" smtClean="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 name="テキスト ボックス 7"/>
          <p:cNvSpPr txBox="1"/>
          <p:nvPr/>
        </p:nvSpPr>
        <p:spPr>
          <a:xfrm>
            <a:off x="431800" y="1380094"/>
            <a:ext cx="8432800" cy="954107"/>
          </a:xfrm>
          <a:prstGeom prst="rect">
            <a:avLst/>
          </a:prstGeom>
          <a:noFill/>
        </p:spPr>
        <p:txBody>
          <a:bodyPr wrap="square" rtlCol="0">
            <a:spAutoFit/>
          </a:bodyPr>
          <a:lstStyle/>
          <a:p>
            <a:r>
              <a:rPr kumimoji="1" lang="ja-JP" altLang="en-US" sz="2800" dirty="0" smtClean="0"/>
              <a:t>もう一度</a:t>
            </a:r>
            <a:r>
              <a:rPr kumimoji="1" lang="en-US" altLang="ja-JP" sz="2800" dirty="0" smtClean="0"/>
              <a:t>Login/Register</a:t>
            </a:r>
            <a:r>
              <a:rPr lang="ja-JP" altLang="en-US" sz="2800" dirty="0" smtClean="0"/>
              <a:t>を押し、同じ内容を入力する。</a:t>
            </a:r>
            <a:endParaRPr lang="en-US" altLang="ja-JP" sz="2800" dirty="0" smtClean="0"/>
          </a:p>
          <a:p>
            <a:r>
              <a:rPr lang="ja-JP" altLang="en-US" sz="2800" dirty="0" smtClean="0">
                <a:solidFill>
                  <a:srgbClr val="FF0000"/>
                </a:solidFill>
              </a:rPr>
              <a:t>ここ</a:t>
            </a:r>
            <a:r>
              <a:rPr lang="ja-JP" altLang="en-US" sz="2800" dirty="0">
                <a:solidFill>
                  <a:srgbClr val="FF0000"/>
                </a:solidFill>
              </a:rPr>
              <a:t>では</a:t>
            </a:r>
            <a:r>
              <a:rPr lang="ja-JP" altLang="en-US" sz="2800" dirty="0" smtClean="0">
                <a:solidFill>
                  <a:srgbClr val="FF0000"/>
                </a:solidFill>
              </a:rPr>
              <a:t>まだ</a:t>
            </a:r>
            <a:r>
              <a:rPr lang="en-US" altLang="ja-JP" sz="2800" dirty="0" smtClean="0">
                <a:solidFill>
                  <a:srgbClr val="FF0000"/>
                </a:solidFill>
              </a:rPr>
              <a:t>Logi</a:t>
            </a:r>
            <a:r>
              <a:rPr lang="en-US" altLang="ja-JP" sz="2800" dirty="0">
                <a:solidFill>
                  <a:srgbClr val="FF0000"/>
                </a:solidFill>
              </a:rPr>
              <a:t>n</a:t>
            </a:r>
            <a:r>
              <a:rPr lang="ja-JP" altLang="en-US" sz="2800" dirty="0" smtClean="0">
                <a:solidFill>
                  <a:srgbClr val="FF0000"/>
                </a:solidFill>
              </a:rPr>
              <a:t>ボタン</a:t>
            </a:r>
            <a:r>
              <a:rPr lang="ja-JP" altLang="en-US" sz="2800" dirty="0">
                <a:solidFill>
                  <a:srgbClr val="FF0000"/>
                </a:solidFill>
              </a:rPr>
              <a:t>は押さない</a:t>
            </a:r>
            <a:r>
              <a:rPr lang="en-US" altLang="ja-JP" sz="2800" dirty="0">
                <a:solidFill>
                  <a:srgbClr val="FF0000"/>
                </a:solidFill>
              </a:rPr>
              <a:t> </a:t>
            </a:r>
            <a:endParaRPr kumimoji="1" lang="ja-JP" altLang="en-US" sz="2800" dirty="0"/>
          </a:p>
        </p:txBody>
      </p:sp>
      <p:sp>
        <p:nvSpPr>
          <p:cNvPr id="12" name="正方形/長方形 11"/>
          <p:cNvSpPr/>
          <p:nvPr/>
        </p:nvSpPr>
        <p:spPr>
          <a:xfrm>
            <a:off x="2967271" y="5357256"/>
            <a:ext cx="414284" cy="258539"/>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093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468313" y="962025"/>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a:p>
            <a:pPr marL="0" indent="0" eaLnBrk="1" hangingPunct="1">
              <a:buNone/>
            </a:pPr>
            <a:endParaRPr lang="en-US" altLang="ja-JP" sz="3600" dirty="0" smtClean="0">
              <a:latin typeface="+mj-ea"/>
              <a:ea typeface="+mj-ea"/>
            </a:endParaRPr>
          </a:p>
        </p:txBody>
      </p:sp>
      <p:sp>
        <p:nvSpPr>
          <p:cNvPr id="10" name="テキスト ボックス 9"/>
          <p:cNvSpPr txBox="1"/>
          <p:nvPr/>
        </p:nvSpPr>
        <p:spPr>
          <a:xfrm>
            <a:off x="809308" y="1464764"/>
            <a:ext cx="7338060" cy="830997"/>
          </a:xfrm>
          <a:prstGeom prst="rect">
            <a:avLst/>
          </a:prstGeom>
          <a:noFill/>
        </p:spPr>
        <p:txBody>
          <a:bodyPr wrap="square" rtlCol="0">
            <a:spAutoFit/>
          </a:bodyPr>
          <a:lstStyle/>
          <a:p>
            <a:r>
              <a:rPr kumimoji="1" lang="en-US" altLang="ja-JP" sz="2400" dirty="0" smtClean="0"/>
              <a:t>Burp</a:t>
            </a:r>
            <a:r>
              <a:rPr kumimoji="1" lang="ja-JP" altLang="en-US" sz="2400" dirty="0" smtClean="0"/>
              <a:t>の画面を開き、</a:t>
            </a:r>
            <a:r>
              <a:rPr kumimoji="1" lang="en-US" altLang="ja-JP" sz="2400" dirty="0" smtClean="0"/>
              <a:t>Proxy</a:t>
            </a:r>
            <a:r>
              <a:rPr kumimoji="1" lang="ja-JP" altLang="en-US" sz="2400" dirty="0" smtClean="0"/>
              <a:t>→</a:t>
            </a:r>
            <a:r>
              <a:rPr kumimoji="1" lang="en-US" altLang="ja-JP" sz="2400" dirty="0" smtClean="0"/>
              <a:t>Intercept</a:t>
            </a:r>
            <a:r>
              <a:rPr lang="ja-JP" altLang="en-US" sz="2400" dirty="0" smtClean="0"/>
              <a:t>の順にタブを</a:t>
            </a:r>
            <a:endParaRPr kumimoji="1" lang="en-US" altLang="ja-JP" sz="2400" dirty="0" smtClean="0"/>
          </a:p>
          <a:p>
            <a:r>
              <a:rPr kumimoji="1" lang="ja-JP" altLang="en-US" sz="2400" dirty="0" smtClean="0"/>
              <a:t>クリックし、ボタンの「</a:t>
            </a:r>
            <a:r>
              <a:rPr kumimoji="1" lang="en-US" altLang="ja-JP" sz="2400" dirty="0" smtClean="0"/>
              <a:t>Intercept</a:t>
            </a:r>
            <a:r>
              <a:rPr lang="ja-JP" altLang="en-US" sz="2400" dirty="0" smtClean="0"/>
              <a:t> </a:t>
            </a:r>
            <a:r>
              <a:rPr lang="en-US" altLang="ja-JP" sz="2400" dirty="0" smtClean="0"/>
              <a:t>is on</a:t>
            </a:r>
            <a:r>
              <a:rPr lang="ja-JP" altLang="en-US" sz="2400" dirty="0" smtClean="0"/>
              <a:t>」を押す</a:t>
            </a:r>
            <a:endParaRPr kumimoji="1" lang="en-US" altLang="ja-JP" sz="2400" dirty="0" smtClean="0"/>
          </a:p>
        </p:txBody>
      </p:sp>
      <p:grpSp>
        <p:nvGrpSpPr>
          <p:cNvPr id="4" name="グループ化 3"/>
          <p:cNvGrpSpPr/>
          <p:nvPr/>
        </p:nvGrpSpPr>
        <p:grpSpPr>
          <a:xfrm>
            <a:off x="2068286" y="2373086"/>
            <a:ext cx="5032791" cy="4354286"/>
            <a:chOff x="666596" y="1645087"/>
            <a:chExt cx="4866938" cy="5114041"/>
          </a:xfrm>
        </p:grpSpPr>
        <p:pic>
          <p:nvPicPr>
            <p:cNvPr id="6" name="図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66596" y="1645087"/>
              <a:ext cx="4866938" cy="5114041"/>
            </a:xfrm>
            <a:prstGeom prst="rect">
              <a:avLst/>
            </a:prstGeom>
          </p:spPr>
        </p:pic>
        <p:sp>
          <p:nvSpPr>
            <p:cNvPr id="3" name="正方形/長方形 2"/>
            <p:cNvSpPr/>
            <p:nvPr/>
          </p:nvSpPr>
          <p:spPr>
            <a:xfrm>
              <a:off x="2284592" y="2730638"/>
              <a:ext cx="725308" cy="20308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grpSp>
      <p:sp>
        <p:nvSpPr>
          <p:cNvPr id="12" name="正方形/長方形 11"/>
          <p:cNvSpPr/>
          <p:nvPr/>
        </p:nvSpPr>
        <p:spPr>
          <a:xfrm>
            <a:off x="2669509" y="2760783"/>
            <a:ext cx="629952" cy="23456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2068286" y="2918146"/>
            <a:ext cx="537754" cy="223901"/>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89812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前回までの振り返り</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pic>
        <p:nvPicPr>
          <p:cNvPr id="4" name="コンテンツ プレースホルダー 1"/>
          <p:cNvPicPr>
            <a:picLocks noGrp="1" noChangeAspect="1"/>
          </p:cNvPicPr>
          <p:nvPr>
            <p:ph idx="1"/>
          </p:nvPr>
        </p:nvPicPr>
        <p:blipFill rotWithShape="1">
          <a:blip r:embed="rId4" cstate="email">
            <a:extLst>
              <a:ext uri="{28A0092B-C50C-407E-A947-70E740481C1C}">
                <a14:useLocalDpi xmlns:a14="http://schemas.microsoft.com/office/drawing/2010/main"/>
              </a:ext>
            </a:extLst>
          </a:blip>
          <a:srcRect/>
          <a:stretch/>
        </p:blipFill>
        <p:spPr>
          <a:xfrm>
            <a:off x="1760219" y="1897380"/>
            <a:ext cx="5623561" cy="4749165"/>
          </a:xfrm>
        </p:spPr>
      </p:pic>
      <p:sp>
        <p:nvSpPr>
          <p:cNvPr id="6" name="正方形/長方形 5"/>
          <p:cNvSpPr/>
          <p:nvPr/>
        </p:nvSpPr>
        <p:spPr>
          <a:xfrm>
            <a:off x="2983230" y="5483537"/>
            <a:ext cx="3474722" cy="580073"/>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57200" y="1121926"/>
            <a:ext cx="8135938" cy="523220"/>
          </a:xfrm>
          <a:prstGeom prst="rect">
            <a:avLst/>
          </a:prstGeom>
          <a:noFill/>
        </p:spPr>
        <p:txBody>
          <a:bodyPr wrap="square" rtlCol="0">
            <a:spAutoFit/>
          </a:bodyPr>
          <a:lstStyle/>
          <a:p>
            <a:r>
              <a:rPr kumimoji="1" lang="en-US" altLang="ja-JP" sz="2800" dirty="0" smtClean="0">
                <a:ea typeface="+mn-ea"/>
                <a:cs typeface="Arial" panose="020B0604020202020204" pitchFamily="34" charset="0"/>
              </a:rPr>
              <a:t>Add entry</a:t>
            </a:r>
            <a:r>
              <a:rPr lang="ja-JP" altLang="en-US" sz="2800" dirty="0" smtClean="0">
                <a:latin typeface="+mn-ea"/>
                <a:ea typeface="+mn-ea"/>
              </a:rPr>
              <a:t>を押すと自分の投稿内容が表示されてい</a:t>
            </a:r>
            <a:r>
              <a:rPr lang="ja-JP" altLang="en-US" sz="2800" dirty="0">
                <a:latin typeface="+mn-ea"/>
                <a:ea typeface="+mn-ea"/>
              </a:rPr>
              <a:t>る</a:t>
            </a:r>
            <a:endParaRPr kumimoji="1" lang="ja-JP" altLang="en-US" sz="2800" dirty="0">
              <a:latin typeface="+mn-ea"/>
              <a:ea typeface="+mn-ea"/>
            </a:endParaRPr>
          </a:p>
        </p:txBody>
      </p:sp>
    </p:spTree>
    <p:extLst>
      <p:ext uri="{BB962C8B-B14F-4D97-AF65-F5344CB8AC3E}">
        <p14:creationId xmlns:p14="http://schemas.microsoft.com/office/powerpoint/2010/main" val="372840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841414"/>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p:txBody>
      </p:sp>
      <p:pic>
        <p:nvPicPr>
          <p:cNvPr id="3" name="図 2"/>
          <p:cNvPicPr>
            <a:picLocks noChangeAspect="1"/>
          </p:cNvPicPr>
          <p:nvPr/>
        </p:nvPicPr>
        <p:blipFill rotWithShape="1">
          <a:blip r:embed="rId4" cstate="email">
            <a:extLst>
              <a:ext uri="{28A0092B-C50C-407E-A947-70E740481C1C}">
                <a14:useLocalDpi xmlns:a14="http://schemas.microsoft.com/office/drawing/2010/main"/>
              </a:ext>
            </a:extLst>
          </a:blip>
          <a:srcRect r="60000" b="52400"/>
          <a:stretch/>
        </p:blipFill>
        <p:spPr>
          <a:xfrm>
            <a:off x="363537" y="1329178"/>
            <a:ext cx="7146839" cy="5315462"/>
          </a:xfrm>
          <a:prstGeom prst="rect">
            <a:avLst/>
          </a:prstGeom>
        </p:spPr>
      </p:pic>
      <p:sp>
        <p:nvSpPr>
          <p:cNvPr id="6" name="正方形/長方形 5"/>
          <p:cNvSpPr/>
          <p:nvPr/>
        </p:nvSpPr>
        <p:spPr>
          <a:xfrm>
            <a:off x="3515360" y="1329179"/>
            <a:ext cx="5578475" cy="2369061"/>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dirty="0" smtClean="0">
                <a:solidFill>
                  <a:schemeClr val="tx1"/>
                </a:solidFill>
                <a:latin typeface="HGP創英角ｺﾞｼｯｸUB" panose="020B0900000000000000" pitchFamily="50" charset="-128"/>
                <a:ea typeface="HGP創英角ｺﾞｼｯｸUB" panose="020B0900000000000000" pitchFamily="50" charset="-128"/>
              </a:rPr>
              <a:t>「</a:t>
            </a:r>
            <a:r>
              <a:rPr lang="en-US" altLang="ja-JP" sz="2800" dirty="0" smtClean="0">
                <a:solidFill>
                  <a:schemeClr val="tx1"/>
                </a:solidFill>
                <a:latin typeface="HGP創英角ｺﾞｼｯｸUB" panose="020B0900000000000000" pitchFamily="50" charset="-128"/>
                <a:ea typeface="HGP創英角ｺﾞｼｯｸUB" panose="020B0900000000000000" pitchFamily="50" charset="-128"/>
              </a:rPr>
              <a:t>big%40spender.com</a:t>
            </a:r>
            <a:r>
              <a:rPr lang="ja-JP" altLang="en-US" sz="2800" dirty="0" smtClean="0">
                <a:solidFill>
                  <a:schemeClr val="tx1"/>
                </a:solidFill>
                <a:latin typeface="HGP創英角ｺﾞｼｯｸUB" panose="020B0900000000000000" pitchFamily="50" charset="-128"/>
                <a:ea typeface="HGP創英角ｺﾞｼｯｸUB" panose="020B0900000000000000" pitchFamily="50" charset="-128"/>
              </a:rPr>
              <a:t>」を</a:t>
            </a:r>
            <a:endParaRPr lang="en-US" altLang="ja-JP" sz="2800" dirty="0" smtClean="0">
              <a:solidFill>
                <a:schemeClr val="tx1"/>
              </a:solidFill>
              <a:latin typeface="HGP創英角ｺﾞｼｯｸUB" panose="020B0900000000000000" pitchFamily="50" charset="-128"/>
              <a:ea typeface="HGP創英角ｺﾞｼｯｸUB" panose="020B0900000000000000" pitchFamily="50" charset="-128"/>
            </a:endParaRPr>
          </a:p>
          <a:p>
            <a:pPr algn="ctr"/>
            <a:r>
              <a:rPr lang="ja-JP" altLang="en-US" sz="2800" dirty="0" smtClean="0">
                <a:solidFill>
                  <a:schemeClr val="tx1"/>
                </a:solidFill>
                <a:latin typeface="HGP創英角ｺﾞｼｯｸUB" panose="020B0900000000000000" pitchFamily="50" charset="-128"/>
                <a:ea typeface="HGP創英角ｺﾞｼｯｸUB" panose="020B0900000000000000" pitchFamily="50" charset="-128"/>
              </a:rPr>
              <a:t>「</a:t>
            </a:r>
            <a:r>
              <a:rPr lang="en-US" altLang="ja-JP" sz="2800" dirty="0" smtClean="0">
                <a:solidFill>
                  <a:schemeClr val="tx1"/>
                </a:solidFill>
                <a:latin typeface="HGP創英角ｺﾞｼｯｸUB" panose="020B0900000000000000" pitchFamily="50" charset="-128"/>
                <a:ea typeface="HGP創英角ｺﾞｼｯｸUB" panose="020B0900000000000000" pitchFamily="50" charset="-128"/>
              </a:rPr>
              <a:t>big%40spender.com’and’a’=‘a</a:t>
            </a:r>
            <a:r>
              <a:rPr lang="ja-JP" altLang="en-US" sz="2800" dirty="0" smtClean="0">
                <a:solidFill>
                  <a:schemeClr val="tx1"/>
                </a:solidFill>
                <a:latin typeface="HGP創英角ｺﾞｼｯｸUB" panose="020B0900000000000000" pitchFamily="50" charset="-128"/>
                <a:ea typeface="HGP創英角ｺﾞｼｯｸUB" panose="020B0900000000000000" pitchFamily="50" charset="-128"/>
              </a:rPr>
              <a:t>」に書き換えて</a:t>
            </a:r>
            <a:r>
              <a:rPr lang="en-US" altLang="ja-JP" sz="2800" dirty="0" smtClean="0">
                <a:solidFill>
                  <a:schemeClr val="tx1"/>
                </a:solidFill>
                <a:latin typeface="HGP創英角ｺﾞｼｯｸUB" panose="020B0900000000000000" pitchFamily="50" charset="-128"/>
                <a:ea typeface="HGP創英角ｺﾞｼｯｸUB" panose="020B0900000000000000" pitchFamily="50" charset="-128"/>
              </a:rPr>
              <a:t>Forward</a:t>
            </a:r>
            <a:r>
              <a:rPr lang="ja-JP" altLang="en-US" sz="2800" dirty="0" smtClean="0">
                <a:solidFill>
                  <a:schemeClr val="tx1"/>
                </a:solidFill>
                <a:latin typeface="HGP創英角ｺﾞｼｯｸUB" panose="020B0900000000000000" pitchFamily="50" charset="-128"/>
                <a:ea typeface="HGP創英角ｺﾞｼｯｸUB" panose="020B0900000000000000" pitchFamily="50" charset="-128"/>
              </a:rPr>
              <a:t>をしよう！</a:t>
            </a:r>
            <a:endParaRPr lang="en-US" altLang="ja-JP" sz="2800" dirty="0" smtClean="0">
              <a:solidFill>
                <a:schemeClr val="tx1"/>
              </a:solidFill>
              <a:latin typeface="HGP創英角ｺﾞｼｯｸUB" panose="020B0900000000000000" pitchFamily="50" charset="-128"/>
              <a:ea typeface="HGP創英角ｺﾞｼｯｸUB" panose="020B0900000000000000" pitchFamily="50" charset="-128"/>
            </a:endParaRPr>
          </a:p>
        </p:txBody>
      </p:sp>
      <p:sp>
        <p:nvSpPr>
          <p:cNvPr id="8" name="正方形/長方形 7"/>
          <p:cNvSpPr/>
          <p:nvPr/>
        </p:nvSpPr>
        <p:spPr>
          <a:xfrm>
            <a:off x="658677" y="5423962"/>
            <a:ext cx="1782306" cy="294468"/>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63538" y="2698938"/>
            <a:ext cx="1121313" cy="294468"/>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196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63538" y="962025"/>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a:p>
            <a:pPr marL="0" indent="0" eaLnBrk="1" hangingPunct="1">
              <a:buNone/>
            </a:pPr>
            <a:endParaRPr lang="en-US" altLang="ja-JP" sz="3600" dirty="0" smtClean="0">
              <a:latin typeface="+mj-ea"/>
              <a:ea typeface="+mj-ea"/>
            </a:endParaRPr>
          </a:p>
        </p:txBody>
      </p:sp>
      <p:pic>
        <p:nvPicPr>
          <p:cNvPr id="3" name="図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71049" y="2432784"/>
            <a:ext cx="6995051" cy="4325677"/>
          </a:xfrm>
          <a:prstGeom prst="rect">
            <a:avLst/>
          </a:prstGeom>
        </p:spPr>
      </p:pic>
      <p:sp>
        <p:nvSpPr>
          <p:cNvPr id="7" name="テキスト ボックス 6"/>
          <p:cNvSpPr txBox="1"/>
          <p:nvPr/>
        </p:nvSpPr>
        <p:spPr>
          <a:xfrm>
            <a:off x="718081" y="1601787"/>
            <a:ext cx="6858000" cy="830997"/>
          </a:xfrm>
          <a:prstGeom prst="rect">
            <a:avLst/>
          </a:prstGeom>
          <a:noFill/>
        </p:spPr>
        <p:txBody>
          <a:bodyPr wrap="square" rtlCol="0">
            <a:spAutoFit/>
          </a:bodyPr>
          <a:lstStyle/>
          <a:p>
            <a:r>
              <a:rPr lang="en-US" altLang="ja-JP" sz="2400" dirty="0"/>
              <a:t>Burp</a:t>
            </a:r>
            <a:r>
              <a:rPr lang="ja-JP" altLang="en-US" sz="2400" dirty="0"/>
              <a:t>の画面を開き、</a:t>
            </a:r>
            <a:r>
              <a:rPr lang="en-US" altLang="ja-JP" sz="2400" dirty="0"/>
              <a:t>Proxy</a:t>
            </a:r>
            <a:r>
              <a:rPr lang="ja-JP" altLang="en-US" sz="2400" dirty="0"/>
              <a:t>→</a:t>
            </a:r>
            <a:r>
              <a:rPr lang="en-US" altLang="ja-JP" sz="2400" dirty="0"/>
              <a:t>Intercept</a:t>
            </a:r>
            <a:r>
              <a:rPr lang="ja-JP" altLang="en-US" sz="2400" dirty="0"/>
              <a:t>の順にタブを</a:t>
            </a:r>
            <a:endParaRPr lang="en-US" altLang="ja-JP" sz="2400" dirty="0"/>
          </a:p>
          <a:p>
            <a:r>
              <a:rPr lang="ja-JP" altLang="en-US" sz="2400" dirty="0"/>
              <a:t>クリックし、ボタンの「</a:t>
            </a:r>
            <a:r>
              <a:rPr lang="en-US" altLang="ja-JP" sz="2400" dirty="0">
                <a:solidFill>
                  <a:srgbClr val="C00000"/>
                </a:solidFill>
              </a:rPr>
              <a:t>Intercept</a:t>
            </a:r>
            <a:r>
              <a:rPr lang="ja-JP" altLang="en-US" sz="2400" dirty="0">
                <a:solidFill>
                  <a:srgbClr val="C00000"/>
                </a:solidFill>
              </a:rPr>
              <a:t> </a:t>
            </a:r>
            <a:r>
              <a:rPr lang="en-US" altLang="ja-JP" sz="2400" dirty="0">
                <a:solidFill>
                  <a:srgbClr val="C00000"/>
                </a:solidFill>
              </a:rPr>
              <a:t>is </a:t>
            </a:r>
            <a:r>
              <a:rPr lang="en-US" altLang="ja-JP" sz="2400" dirty="0" smtClean="0">
                <a:solidFill>
                  <a:srgbClr val="C00000"/>
                </a:solidFill>
              </a:rPr>
              <a:t>off</a:t>
            </a:r>
            <a:r>
              <a:rPr lang="ja-JP" altLang="en-US" sz="2400" dirty="0" smtClean="0"/>
              <a:t>」</a:t>
            </a:r>
            <a:r>
              <a:rPr lang="ja-JP" altLang="en-US" sz="2400" dirty="0"/>
              <a:t>を押す</a:t>
            </a:r>
            <a:endParaRPr lang="en-US" altLang="ja-JP" sz="2400" dirty="0"/>
          </a:p>
        </p:txBody>
      </p:sp>
      <p:sp>
        <p:nvSpPr>
          <p:cNvPr id="9" name="正方形/長方形 8"/>
          <p:cNvSpPr/>
          <p:nvPr/>
        </p:nvSpPr>
        <p:spPr>
          <a:xfrm>
            <a:off x="2287691" y="3072546"/>
            <a:ext cx="981719" cy="234563"/>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p:cNvSpPr/>
          <p:nvPr/>
        </p:nvSpPr>
        <p:spPr>
          <a:xfrm>
            <a:off x="1231434" y="3327406"/>
            <a:ext cx="640408" cy="29065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117742" y="3859670"/>
            <a:ext cx="945299" cy="290650"/>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2117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p>
        </p:txBody>
      </p:sp>
      <p:sp>
        <p:nvSpPr>
          <p:cNvPr id="3075" name="コンテンツ プレースホルダ 2"/>
          <p:cNvSpPr>
            <a:spLocks noGrp="1"/>
          </p:cNvSpPr>
          <p:nvPr>
            <p:ph idx="1"/>
          </p:nvPr>
        </p:nvSpPr>
        <p:spPr>
          <a:xfrm>
            <a:off x="355601" y="872331"/>
            <a:ext cx="7802562" cy="5016500"/>
          </a:xfrm>
        </p:spPr>
        <p:txBody>
          <a:bodyPr/>
          <a:lstStyle/>
          <a:p>
            <a:pPr marL="0" indent="0" eaLnBrk="1" hangingPunct="1">
              <a:buNone/>
            </a:pPr>
            <a:r>
              <a:rPr lang="ja-JP" altLang="en-US" sz="2800" dirty="0">
                <a:latin typeface="+mj-ea"/>
              </a:rPr>
              <a:t>〇　演習</a:t>
            </a:r>
            <a:endParaRPr lang="en-US" altLang="ja-JP" sz="2800" dirty="0">
              <a:latin typeface="+mj-ea"/>
            </a:endParaRPr>
          </a:p>
        </p:txBody>
      </p:sp>
      <p:pic>
        <p:nvPicPr>
          <p:cNvPr id="3" name="図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4086" y="2164080"/>
            <a:ext cx="8179051" cy="4325619"/>
          </a:xfrm>
          <a:prstGeom prst="rect">
            <a:avLst/>
          </a:prstGeom>
        </p:spPr>
      </p:pic>
      <p:sp>
        <p:nvSpPr>
          <p:cNvPr id="4" name="正方形/長方形 3"/>
          <p:cNvSpPr/>
          <p:nvPr/>
        </p:nvSpPr>
        <p:spPr>
          <a:xfrm>
            <a:off x="2974947" y="2873216"/>
            <a:ext cx="1387503" cy="411162"/>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414086" y="1403322"/>
            <a:ext cx="8179051" cy="673921"/>
          </a:xfrm>
          <a:prstGeom prst="rect">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この</a:t>
            </a:r>
            <a:r>
              <a:rPr lang="ja-JP" altLang="en-US" sz="2400" dirty="0">
                <a:solidFill>
                  <a:schemeClr val="tx1"/>
                </a:solidFill>
                <a:latin typeface="HGP創英角ｺﾞｼｯｸUB" panose="020B0900000000000000" pitchFamily="50" charset="-128"/>
                <a:ea typeface="HGP創英角ｺﾞｼｯｸUB" panose="020B0900000000000000" pitchFamily="50" charset="-128"/>
              </a:rPr>
              <a:t>画面</a:t>
            </a:r>
            <a:r>
              <a:rPr lang="ja-JP" altLang="en-US" sz="2400" dirty="0" smtClean="0">
                <a:solidFill>
                  <a:schemeClr val="tx1"/>
                </a:solidFill>
                <a:latin typeface="HGP創英角ｺﾞｼｯｸUB" panose="020B0900000000000000" pitchFamily="50" charset="-128"/>
                <a:ea typeface="HGP創英角ｺﾞｼｯｸUB" panose="020B0900000000000000" pitchFamily="50" charset="-128"/>
              </a:rPr>
              <a:t>に表示になっているか確認しよう！</a:t>
            </a:r>
            <a:endParaRPr lang="en-US" altLang="ja-JP" sz="2400" dirty="0" smtClean="0">
              <a:solidFill>
                <a:schemeClr val="tx1"/>
              </a:solidFill>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256070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7" y="1328738"/>
            <a:ext cx="8669337" cy="5016500"/>
          </a:xfrm>
        </p:spPr>
        <p:txBody>
          <a:bodyPr/>
          <a:lstStyle/>
          <a:p>
            <a:pPr marL="0" indent="0" eaLnBrk="1" hangingPunct="1">
              <a:buNone/>
            </a:pPr>
            <a:endParaRPr lang="en-US" altLang="ja-JP" sz="2500" dirty="0" smtClean="0"/>
          </a:p>
          <a:p>
            <a:pPr marL="0" indent="0" eaLnBrk="1" hangingPunct="1">
              <a:buNone/>
            </a:pPr>
            <a:endParaRPr lang="en-US" altLang="ja-JP" sz="2500" dirty="0" smtClean="0"/>
          </a:p>
          <a:p>
            <a:pPr eaLnBrk="1" hangingPunct="1"/>
            <a:endParaRPr lang="en-US" altLang="ja-JP" sz="2500" dirty="0"/>
          </a:p>
          <a:p>
            <a:pPr eaLnBrk="1" hangingPunct="1"/>
            <a:r>
              <a:rPr lang="ja-JP" altLang="en-US" dirty="0" smtClean="0">
                <a:latin typeface="HGP創英角ｺﾞｼｯｸUB" panose="020B0900000000000000" pitchFamily="50" charset="-128"/>
                <a:ea typeface="HGP創英角ｺﾞｼｯｸUB" panose="020B0900000000000000" pitchFamily="50" charset="-128"/>
              </a:rPr>
              <a:t>個人</a:t>
            </a:r>
            <a:r>
              <a:rPr lang="ja-JP" altLang="en-US" dirty="0">
                <a:latin typeface="HGP創英角ｺﾞｼｯｸUB" panose="020B0900000000000000" pitchFamily="50" charset="-128"/>
                <a:ea typeface="HGP創英角ｺﾞｼｯｸUB" panose="020B0900000000000000" pitchFamily="50" charset="-128"/>
              </a:rPr>
              <a:t>情報</a:t>
            </a:r>
            <a:r>
              <a:rPr lang="ja-JP" altLang="en-US" dirty="0" smtClean="0">
                <a:latin typeface="HGP創英角ｺﾞｼｯｸUB" panose="020B0900000000000000" pitchFamily="50" charset="-128"/>
                <a:ea typeface="HGP創英角ｺﾞｼｯｸUB" panose="020B0900000000000000" pitchFamily="50" charset="-128"/>
              </a:rPr>
              <a:t>の</a:t>
            </a:r>
            <a:r>
              <a:rPr lang="ja-JP" altLang="en-US" dirty="0">
                <a:latin typeface="HGP創英角ｺﾞｼｯｸUB" panose="020B0900000000000000" pitchFamily="50" charset="-128"/>
                <a:ea typeface="HGP創英角ｺﾞｼｯｸUB" panose="020B0900000000000000" pitchFamily="50" charset="-128"/>
              </a:rPr>
              <a:t>漏</a:t>
            </a:r>
            <a:r>
              <a:rPr lang="ja-JP" altLang="en-US" dirty="0" smtClean="0">
                <a:latin typeface="HGP創英角ｺﾞｼｯｸUB" panose="020B0900000000000000" pitchFamily="50" charset="-128"/>
                <a:ea typeface="HGP創英角ｺﾞｼｯｸUB" panose="020B0900000000000000" pitchFamily="50" charset="-128"/>
              </a:rPr>
              <a:t>えいは社会的信用にかかわる</a:t>
            </a:r>
            <a:endParaRPr lang="en-US" altLang="ja-JP" dirty="0" smtClean="0">
              <a:latin typeface="HGP創英角ｺﾞｼｯｸUB" panose="020B0900000000000000" pitchFamily="50" charset="-128"/>
              <a:ea typeface="HGP創英角ｺﾞｼｯｸUB" panose="020B0900000000000000" pitchFamily="50" charset="-128"/>
            </a:endParaRPr>
          </a:p>
          <a:p>
            <a:pPr eaLnBrk="1" hangingPunct="1"/>
            <a:r>
              <a:rPr lang="ja-JP" altLang="en-US" dirty="0" smtClean="0">
                <a:latin typeface="HGP創英角ｺﾞｼｯｸUB" panose="020B0900000000000000" pitchFamily="50" charset="-128"/>
                <a:ea typeface="HGP創英角ｺﾞｼｯｸUB" panose="020B0900000000000000" pitchFamily="50" charset="-128"/>
              </a:rPr>
              <a:t>被害者への謝罪にかかる費用も高額になる</a:t>
            </a:r>
            <a:endParaRPr lang="en-US" altLang="ja-JP" dirty="0">
              <a:latin typeface="HGP創英角ｺﾞｼｯｸUB" panose="020B0900000000000000" pitchFamily="50" charset="-128"/>
              <a:ea typeface="HGP創英角ｺﾞｼｯｸUB" panose="020B0900000000000000" pitchFamily="50" charset="-128"/>
            </a:endParaRPr>
          </a:p>
          <a:p>
            <a:pPr eaLnBrk="1" hangingPunct="1"/>
            <a:r>
              <a:rPr lang="ja-JP" altLang="en-US" dirty="0" smtClean="0">
                <a:latin typeface="HGP創英角ｺﾞｼｯｸUB" panose="020B0900000000000000" pitchFamily="50" charset="-128"/>
                <a:ea typeface="HGP創英角ｺﾞｼｯｸUB" panose="020B0900000000000000" pitchFamily="50" charset="-128"/>
              </a:rPr>
              <a:t>データの改ざんはより深刻</a:t>
            </a:r>
            <a:endParaRPr lang="en-US" altLang="ja-JP" dirty="0" smtClean="0">
              <a:latin typeface="HGP創英角ｺﾞｼｯｸUB" panose="020B0900000000000000" pitchFamily="50" charset="-128"/>
              <a:ea typeface="HGP創英角ｺﾞｼｯｸUB" panose="020B0900000000000000" pitchFamily="50" charset="-128"/>
            </a:endParaRPr>
          </a:p>
          <a:p>
            <a:pPr eaLnBrk="1" hangingPunct="1"/>
            <a:endParaRPr lang="en-US" altLang="ja-JP" sz="2500" dirty="0" smtClean="0"/>
          </a:p>
          <a:p>
            <a:pPr eaLnBrk="1" hangingPunct="1"/>
            <a:endParaRPr lang="en-US" altLang="ja-JP" sz="2500" dirty="0" smtClean="0"/>
          </a:p>
          <a:p>
            <a:pPr eaLnBrk="1" hangingPunct="1"/>
            <a:endParaRPr lang="en-US" altLang="ja-JP" sz="2500" dirty="0" smtClean="0"/>
          </a:p>
          <a:p>
            <a:pPr eaLnBrk="1" hangingPunct="1"/>
            <a:endParaRPr lang="ja-JP" altLang="en-US" sz="2500" dirty="0" smtClean="0"/>
          </a:p>
        </p:txBody>
      </p:sp>
      <p:sp>
        <p:nvSpPr>
          <p:cNvPr id="2" name="額縁 1"/>
          <p:cNvSpPr/>
          <p:nvPr/>
        </p:nvSpPr>
        <p:spPr>
          <a:xfrm>
            <a:off x="636377" y="1328738"/>
            <a:ext cx="7956761" cy="914400"/>
          </a:xfrm>
          <a:prstGeom prst="bevel">
            <a:avLst/>
          </a:prstGeom>
          <a:solidFill>
            <a:schemeClr val="tx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200" b="1" dirty="0" smtClean="0"/>
              <a:t>どのような被害が出てしまうのでしょう？</a:t>
            </a:r>
            <a:endParaRPr kumimoji="1" lang="ja-JP" altLang="en-US" sz="3200" b="1" dirty="0"/>
          </a:p>
        </p:txBody>
      </p:sp>
      <p:pic>
        <p:nvPicPr>
          <p:cNvPr id="3" name="図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04524" y="4389119"/>
            <a:ext cx="2028349" cy="2028349"/>
          </a:xfrm>
          <a:prstGeom prst="rect">
            <a:avLst/>
          </a:prstGeom>
        </p:spPr>
      </p:pic>
    </p:spTree>
    <p:extLst>
      <p:ext uri="{BB962C8B-B14F-4D97-AF65-F5344CB8AC3E}">
        <p14:creationId xmlns:p14="http://schemas.microsoft.com/office/powerpoint/2010/main" val="193632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142146"/>
            <a:ext cx="7802562" cy="608624"/>
          </a:xfrm>
        </p:spPr>
        <p:txBody>
          <a:bodyPr/>
          <a:lstStyle/>
          <a:p>
            <a:pPr eaLnBrk="1" hangingPunct="1"/>
            <a:r>
              <a:rPr lang="ja-JP" altLang="en-US" sz="2500" dirty="0" smtClean="0"/>
              <a:t>実際にあった被害①</a:t>
            </a:r>
            <a:endParaRPr lang="en-US" altLang="ja-JP" sz="2500" dirty="0" smtClean="0"/>
          </a:p>
          <a:p>
            <a:pPr eaLnBrk="1" hangingPunct="1"/>
            <a:endParaRPr lang="en-US" altLang="ja-JP" sz="2500" dirty="0" smtClean="0"/>
          </a:p>
          <a:p>
            <a:pPr eaLnBrk="1" hangingPunct="1"/>
            <a:endParaRPr lang="en-US" altLang="ja-JP" sz="2500" dirty="0" smtClean="0"/>
          </a:p>
          <a:p>
            <a:pPr eaLnBrk="1" hangingPunct="1"/>
            <a:endParaRPr lang="ja-JP" altLang="en-US" sz="2500" dirty="0" smtClean="0"/>
          </a:p>
        </p:txBody>
      </p:sp>
      <p:pic>
        <p:nvPicPr>
          <p:cNvPr id="2" name="図 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411350" y="1768356"/>
            <a:ext cx="4133975" cy="4485907"/>
          </a:xfrm>
          <a:prstGeom prst="rect">
            <a:avLst/>
          </a:prstGeom>
        </p:spPr>
      </p:pic>
      <p:sp>
        <p:nvSpPr>
          <p:cNvPr id="3" name="テキスト ボックス 2"/>
          <p:cNvSpPr txBox="1"/>
          <p:nvPr/>
        </p:nvSpPr>
        <p:spPr>
          <a:xfrm>
            <a:off x="556907" y="6254263"/>
            <a:ext cx="7415823" cy="369332"/>
          </a:xfrm>
          <a:prstGeom prst="rect">
            <a:avLst/>
          </a:prstGeom>
          <a:noFill/>
        </p:spPr>
        <p:txBody>
          <a:bodyPr wrap="square" rtlCol="0">
            <a:spAutoFit/>
          </a:bodyPr>
          <a:lstStyle/>
          <a:p>
            <a:r>
              <a:rPr kumimoji="1" lang="ja-JP" altLang="en-US" dirty="0" smtClean="0"/>
              <a:t>参考文献：</a:t>
            </a:r>
            <a:r>
              <a:rPr lang="en-US" altLang="ja-JP" dirty="0">
                <a:hlinkClick r:id="rId5"/>
              </a:rPr>
              <a:t>https://tech.nikkeibp.co.jp/it/atcl/news/15/073002537/</a:t>
            </a:r>
            <a:endParaRPr kumimoji="1" lang="ja-JP" altLang="en-US" dirty="0"/>
          </a:p>
        </p:txBody>
      </p:sp>
      <p:sp>
        <p:nvSpPr>
          <p:cNvPr id="6" name="四角形吹き出し 5"/>
          <p:cNvSpPr/>
          <p:nvPr/>
        </p:nvSpPr>
        <p:spPr>
          <a:xfrm>
            <a:off x="4845830" y="2317658"/>
            <a:ext cx="4071667" cy="1570008"/>
          </a:xfrm>
          <a:prstGeom prst="wedgeRectCallout">
            <a:avLst>
              <a:gd name="adj1" fmla="val -45684"/>
              <a:gd name="adj2" fmla="val 74473"/>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b="1" dirty="0" smtClean="0">
                <a:solidFill>
                  <a:schemeClr val="tx1"/>
                </a:solidFill>
              </a:rPr>
              <a:t>会員約</a:t>
            </a:r>
            <a:r>
              <a:rPr kumimoji="1" lang="en-US" altLang="ja-JP" sz="2400" b="1" dirty="0" smtClean="0">
                <a:solidFill>
                  <a:schemeClr val="tx1"/>
                </a:solidFill>
              </a:rPr>
              <a:t>21</a:t>
            </a:r>
            <a:r>
              <a:rPr kumimoji="1" lang="ja-JP" altLang="en-US" sz="2400" b="1" dirty="0" smtClean="0">
                <a:solidFill>
                  <a:schemeClr val="tx1"/>
                </a:solidFill>
              </a:rPr>
              <a:t>万人のユーザー</a:t>
            </a:r>
            <a:r>
              <a:rPr kumimoji="1" lang="en-US" altLang="ja-JP" sz="2400" b="1" dirty="0" smtClean="0">
                <a:solidFill>
                  <a:schemeClr val="tx1"/>
                </a:solidFill>
              </a:rPr>
              <a:t>ID</a:t>
            </a:r>
            <a:r>
              <a:rPr kumimoji="1" lang="ja-JP" altLang="en-US" sz="2400" b="1" dirty="0" smtClean="0">
                <a:solidFill>
                  <a:schemeClr val="tx1"/>
                </a:solidFill>
              </a:rPr>
              <a:t>・パスワード</a:t>
            </a:r>
            <a:r>
              <a:rPr lang="ja-JP" altLang="en-US" sz="2400" b="1" dirty="0" smtClean="0">
                <a:solidFill>
                  <a:schemeClr val="tx1"/>
                </a:solidFill>
              </a:rPr>
              <a:t>・メールアドレス・電話番号・誕生日が流出</a:t>
            </a:r>
            <a:endParaRPr kumimoji="1" lang="ja-JP" altLang="en-US" sz="2400" b="1" dirty="0">
              <a:solidFill>
                <a:schemeClr val="tx1"/>
              </a:solidFill>
            </a:endParaRPr>
          </a:p>
        </p:txBody>
      </p:sp>
      <p:sp>
        <p:nvSpPr>
          <p:cNvPr id="4" name="正方形/長方形 3"/>
          <p:cNvSpPr/>
          <p:nvPr/>
        </p:nvSpPr>
        <p:spPr>
          <a:xfrm>
            <a:off x="1619076" y="4454554"/>
            <a:ext cx="6266576" cy="14345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a:solidFill>
                  <a:schemeClr val="tx1"/>
                </a:solidFill>
              </a:rPr>
              <a:t>対象者にお詫び状</a:t>
            </a:r>
            <a:r>
              <a:rPr lang="ja-JP" altLang="en-US" sz="2400" b="1" dirty="0" smtClean="0">
                <a:solidFill>
                  <a:schemeClr val="tx1"/>
                </a:solidFill>
              </a:rPr>
              <a:t>と</a:t>
            </a:r>
            <a:r>
              <a:rPr lang="en-US" altLang="ja-JP" sz="2400" b="1" dirty="0" smtClean="0">
                <a:solidFill>
                  <a:schemeClr val="tx1"/>
                </a:solidFill>
              </a:rPr>
              <a:t>500</a:t>
            </a:r>
            <a:r>
              <a:rPr lang="ja-JP" altLang="en-US" sz="2400" b="1" dirty="0">
                <a:solidFill>
                  <a:schemeClr val="tx1"/>
                </a:solidFill>
              </a:rPr>
              <a:t>円の商品券を</a:t>
            </a:r>
            <a:r>
              <a:rPr lang="ja-JP" altLang="en-US" sz="2400" b="1" dirty="0" smtClean="0">
                <a:solidFill>
                  <a:schemeClr val="tx1"/>
                </a:solidFill>
              </a:rPr>
              <a:t>送付</a:t>
            </a:r>
            <a:endParaRPr lang="en-US" altLang="ja-JP" sz="2400" b="1" dirty="0">
              <a:solidFill>
                <a:schemeClr val="tx1"/>
              </a:solidFill>
            </a:endParaRPr>
          </a:p>
          <a:p>
            <a:pPr algn="ctr"/>
            <a:r>
              <a:rPr lang="ja-JP" altLang="en-US" sz="2400" b="1" dirty="0">
                <a:solidFill>
                  <a:schemeClr val="tx1"/>
                </a:solidFill>
              </a:rPr>
              <a:t>もし全被害者</a:t>
            </a:r>
            <a:r>
              <a:rPr lang="ja-JP" altLang="en-US" sz="2400" b="1" dirty="0" smtClean="0">
                <a:solidFill>
                  <a:schemeClr val="tx1"/>
                </a:solidFill>
              </a:rPr>
              <a:t>に送っているなら</a:t>
            </a:r>
            <a:endParaRPr lang="en-US" altLang="ja-JP" sz="2400" b="1" dirty="0" smtClean="0">
              <a:solidFill>
                <a:schemeClr val="tx1"/>
              </a:solidFill>
            </a:endParaRPr>
          </a:p>
          <a:p>
            <a:pPr algn="ctr"/>
            <a:r>
              <a:rPr lang="en-US" altLang="ja-JP" sz="2400" b="1" dirty="0" smtClean="0">
                <a:solidFill>
                  <a:schemeClr val="tx1"/>
                </a:solidFill>
              </a:rPr>
              <a:t>500×21</a:t>
            </a:r>
            <a:r>
              <a:rPr lang="ja-JP" altLang="en-US" sz="2400" b="1" dirty="0">
                <a:solidFill>
                  <a:schemeClr val="tx1"/>
                </a:solidFill>
              </a:rPr>
              <a:t>万</a:t>
            </a:r>
            <a:r>
              <a:rPr lang="en-US" altLang="ja-JP" sz="2400" b="1" dirty="0">
                <a:solidFill>
                  <a:schemeClr val="tx1"/>
                </a:solidFill>
              </a:rPr>
              <a:t>=</a:t>
            </a:r>
            <a:r>
              <a:rPr lang="en-US" altLang="ja-JP" sz="2400" b="1" dirty="0">
                <a:solidFill>
                  <a:srgbClr val="FF0000"/>
                </a:solidFill>
              </a:rPr>
              <a:t>1</a:t>
            </a:r>
            <a:r>
              <a:rPr lang="ja-JP" altLang="en-US" sz="2400" b="1" dirty="0">
                <a:solidFill>
                  <a:srgbClr val="FF0000"/>
                </a:solidFill>
              </a:rPr>
              <a:t>億</a:t>
            </a:r>
            <a:r>
              <a:rPr lang="en-US" altLang="ja-JP" sz="2400" b="1" dirty="0">
                <a:solidFill>
                  <a:srgbClr val="FF0000"/>
                </a:solidFill>
              </a:rPr>
              <a:t>500</a:t>
            </a:r>
            <a:r>
              <a:rPr lang="ja-JP" altLang="en-US" sz="2400" b="1" dirty="0" smtClean="0">
                <a:solidFill>
                  <a:srgbClr val="FF0000"/>
                </a:solidFill>
              </a:rPr>
              <a:t>万円</a:t>
            </a:r>
            <a:r>
              <a:rPr lang="ja-JP" altLang="en-US" sz="2400" b="1" dirty="0" smtClean="0">
                <a:solidFill>
                  <a:schemeClr val="tx1"/>
                </a:solidFill>
              </a:rPr>
              <a:t>の損失</a:t>
            </a:r>
            <a:endParaRPr kumimoji="1" lang="ja-JP" altLang="en-US" sz="2400" dirty="0"/>
          </a:p>
        </p:txBody>
      </p:sp>
    </p:spTree>
    <p:extLst>
      <p:ext uri="{BB962C8B-B14F-4D97-AF65-F5344CB8AC3E}">
        <p14:creationId xmlns:p14="http://schemas.microsoft.com/office/powerpoint/2010/main" val="3666244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142146"/>
            <a:ext cx="7802562" cy="608624"/>
          </a:xfrm>
        </p:spPr>
        <p:txBody>
          <a:bodyPr/>
          <a:lstStyle/>
          <a:p>
            <a:pPr eaLnBrk="1" hangingPunct="1"/>
            <a:r>
              <a:rPr lang="ja-JP" altLang="en-US" sz="2500" dirty="0" smtClean="0"/>
              <a:t>実際にあった被害②</a:t>
            </a:r>
            <a:endParaRPr lang="en-US" altLang="ja-JP" sz="2500" dirty="0" smtClean="0"/>
          </a:p>
          <a:p>
            <a:pPr eaLnBrk="1" hangingPunct="1"/>
            <a:endParaRPr lang="en-US" altLang="ja-JP" sz="2500" dirty="0" smtClean="0"/>
          </a:p>
          <a:p>
            <a:pPr eaLnBrk="1" hangingPunct="1"/>
            <a:endParaRPr lang="en-US" altLang="ja-JP" sz="2500" dirty="0" smtClean="0"/>
          </a:p>
          <a:p>
            <a:pPr eaLnBrk="1" hangingPunct="1"/>
            <a:endParaRPr lang="ja-JP" altLang="en-US" sz="2500" dirty="0" smtClean="0"/>
          </a:p>
        </p:txBody>
      </p:sp>
      <p:sp>
        <p:nvSpPr>
          <p:cNvPr id="3" name="テキスト ボックス 2"/>
          <p:cNvSpPr txBox="1"/>
          <p:nvPr/>
        </p:nvSpPr>
        <p:spPr>
          <a:xfrm>
            <a:off x="567714" y="6352956"/>
            <a:ext cx="7415823" cy="369332"/>
          </a:xfrm>
          <a:prstGeom prst="rect">
            <a:avLst/>
          </a:prstGeom>
          <a:noFill/>
        </p:spPr>
        <p:txBody>
          <a:bodyPr wrap="square" rtlCol="0">
            <a:spAutoFit/>
          </a:bodyPr>
          <a:lstStyle/>
          <a:p>
            <a:r>
              <a:rPr kumimoji="1" lang="ja-JP" altLang="en-US" dirty="0" smtClean="0"/>
              <a:t>参考文献：</a:t>
            </a:r>
            <a:r>
              <a:rPr lang="en-US" altLang="ja-JP" dirty="0">
                <a:hlinkClick r:id="rId4"/>
              </a:rPr>
              <a:t>https://www.shadan-kun.com/blog/measure/1159/</a:t>
            </a:r>
            <a:endParaRPr kumimoji="1" lang="ja-JP" altLang="en-US" dirty="0"/>
          </a:p>
        </p:txBody>
      </p:sp>
      <p:pic>
        <p:nvPicPr>
          <p:cNvPr id="4" name="図 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023190" y="1667342"/>
            <a:ext cx="4910296" cy="4685222"/>
          </a:xfrm>
          <a:prstGeom prst="rect">
            <a:avLst/>
          </a:prstGeom>
        </p:spPr>
      </p:pic>
      <p:sp>
        <p:nvSpPr>
          <p:cNvPr id="2" name="四角形吹き出し 1"/>
          <p:cNvSpPr/>
          <p:nvPr/>
        </p:nvSpPr>
        <p:spPr>
          <a:xfrm>
            <a:off x="5011947" y="1142146"/>
            <a:ext cx="3679179" cy="1690777"/>
          </a:xfrm>
          <a:prstGeom prst="wedgeRectCallout">
            <a:avLst>
              <a:gd name="adj1" fmla="val -48469"/>
              <a:gd name="adj2" fmla="val 6587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smtClean="0">
                <a:solidFill>
                  <a:schemeClr val="tx1"/>
                </a:solidFill>
              </a:rPr>
              <a:t>約</a:t>
            </a:r>
            <a:r>
              <a:rPr lang="en-US" altLang="ja-JP" sz="2400" b="1" dirty="0" smtClean="0">
                <a:solidFill>
                  <a:schemeClr val="tx1"/>
                </a:solidFill>
              </a:rPr>
              <a:t>7700</a:t>
            </a:r>
            <a:r>
              <a:rPr lang="ja-JP" altLang="en-US" sz="2400" b="1" dirty="0" smtClean="0">
                <a:solidFill>
                  <a:schemeClr val="tx1"/>
                </a:solidFill>
              </a:rPr>
              <a:t>万人の</a:t>
            </a:r>
            <a:r>
              <a:rPr kumimoji="1" lang="ja-JP" altLang="en-US" sz="2400" b="1" dirty="0" smtClean="0">
                <a:solidFill>
                  <a:schemeClr val="tx1"/>
                </a:solidFill>
              </a:rPr>
              <a:t>氏名、住所、</a:t>
            </a:r>
            <a:r>
              <a:rPr kumimoji="1" lang="en-US" altLang="ja-JP" sz="2400" b="1" dirty="0" smtClean="0">
                <a:solidFill>
                  <a:schemeClr val="tx1"/>
                </a:solidFill>
              </a:rPr>
              <a:t>E</a:t>
            </a:r>
            <a:r>
              <a:rPr kumimoji="1" lang="ja-JP" altLang="en-US" sz="2400" b="1" dirty="0" smtClean="0">
                <a:solidFill>
                  <a:schemeClr val="tx1"/>
                </a:solidFill>
              </a:rPr>
              <a:t>メールアドレス、生年月日、パスワード等の流出</a:t>
            </a:r>
            <a:endParaRPr kumimoji="1" lang="ja-JP" altLang="en-US" sz="2400" b="1" dirty="0">
              <a:solidFill>
                <a:schemeClr val="tx1"/>
              </a:solidFill>
            </a:endParaRPr>
          </a:p>
        </p:txBody>
      </p:sp>
    </p:spTree>
    <p:extLst>
      <p:ext uri="{BB962C8B-B14F-4D97-AF65-F5344CB8AC3E}">
        <p14:creationId xmlns:p14="http://schemas.microsoft.com/office/powerpoint/2010/main" val="167191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en-US" altLang="ja-JP" sz="3000" dirty="0" smtClean="0">
                <a:solidFill>
                  <a:schemeClr val="bg1"/>
                </a:solidFill>
              </a:rPr>
              <a:t>SQL</a:t>
            </a:r>
            <a:r>
              <a:rPr lang="ja-JP" altLang="en-US" sz="3000" dirty="0" smtClean="0">
                <a:solidFill>
                  <a:schemeClr val="bg1"/>
                </a:solidFill>
              </a:rPr>
              <a:t>インジェクション</a:t>
            </a:r>
            <a:r>
              <a:rPr lang="en-US" altLang="ja-JP" sz="3000" dirty="0" smtClean="0">
                <a:solidFill>
                  <a:schemeClr val="bg1"/>
                </a:solidFill>
              </a:rPr>
              <a:t/>
            </a:r>
            <a:br>
              <a:rPr lang="en-US" altLang="ja-JP" sz="3000" dirty="0" smtClean="0">
                <a:solidFill>
                  <a:schemeClr val="bg1"/>
                </a:solidFill>
              </a:rPr>
            </a:b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142146"/>
            <a:ext cx="7802562" cy="608624"/>
          </a:xfrm>
        </p:spPr>
        <p:txBody>
          <a:bodyPr/>
          <a:lstStyle/>
          <a:p>
            <a:pPr eaLnBrk="1" hangingPunct="1"/>
            <a:r>
              <a:rPr lang="ja-JP" altLang="en-US" sz="2500" dirty="0" smtClean="0"/>
              <a:t>実際にあった被害②</a:t>
            </a:r>
            <a:endParaRPr lang="en-US" altLang="ja-JP" sz="2500" dirty="0" smtClean="0"/>
          </a:p>
          <a:p>
            <a:pPr eaLnBrk="1" hangingPunct="1"/>
            <a:endParaRPr lang="en-US" altLang="ja-JP" sz="2500" dirty="0" smtClean="0"/>
          </a:p>
          <a:p>
            <a:pPr eaLnBrk="1" hangingPunct="1"/>
            <a:endParaRPr lang="en-US" altLang="ja-JP" sz="2500" dirty="0" smtClean="0"/>
          </a:p>
          <a:p>
            <a:pPr eaLnBrk="1" hangingPunct="1"/>
            <a:endParaRPr lang="ja-JP" altLang="en-US" sz="2500" dirty="0" smtClean="0"/>
          </a:p>
        </p:txBody>
      </p:sp>
      <p:sp>
        <p:nvSpPr>
          <p:cNvPr id="3" name="テキスト ボックス 2"/>
          <p:cNvSpPr txBox="1"/>
          <p:nvPr/>
        </p:nvSpPr>
        <p:spPr>
          <a:xfrm>
            <a:off x="567714" y="6420112"/>
            <a:ext cx="7415823" cy="369332"/>
          </a:xfrm>
          <a:prstGeom prst="rect">
            <a:avLst/>
          </a:prstGeom>
          <a:noFill/>
        </p:spPr>
        <p:txBody>
          <a:bodyPr wrap="square" rtlCol="0">
            <a:spAutoFit/>
          </a:bodyPr>
          <a:lstStyle/>
          <a:p>
            <a:r>
              <a:rPr kumimoji="1" lang="ja-JP" altLang="en-US" dirty="0" smtClean="0"/>
              <a:t>参考文献：</a:t>
            </a:r>
            <a:r>
              <a:rPr lang="en-US" altLang="ja-JP" dirty="0">
                <a:hlinkClick r:id="rId4"/>
              </a:rPr>
              <a:t>http://cdn.jp.playstation.com/msg/sp_20110427_psn.html</a:t>
            </a:r>
            <a:endParaRPr kumimoji="1" lang="ja-JP" altLang="en-US" dirty="0"/>
          </a:p>
        </p:txBody>
      </p:sp>
      <p:pic>
        <p:nvPicPr>
          <p:cNvPr id="2" name="図 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601584" y="1750769"/>
            <a:ext cx="5864618" cy="4541765"/>
          </a:xfrm>
          <a:prstGeom prst="rect">
            <a:avLst/>
          </a:prstGeom>
        </p:spPr>
      </p:pic>
      <p:sp>
        <p:nvSpPr>
          <p:cNvPr id="6" name="正方形/長方形 5"/>
          <p:cNvSpPr/>
          <p:nvPr/>
        </p:nvSpPr>
        <p:spPr>
          <a:xfrm>
            <a:off x="1476464" y="3464653"/>
            <a:ext cx="6266576" cy="242441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solidFill>
                  <a:schemeClr val="tx1"/>
                </a:solidFill>
              </a:rPr>
              <a:t>2011</a:t>
            </a:r>
            <a:r>
              <a:rPr lang="ja-JP" altLang="en-US" sz="2400" b="1" dirty="0" smtClean="0">
                <a:solidFill>
                  <a:schemeClr val="tx1"/>
                </a:solidFill>
              </a:rPr>
              <a:t>年</a:t>
            </a:r>
            <a:r>
              <a:rPr lang="en-US" altLang="ja-JP" sz="2400" b="1" dirty="0" smtClean="0">
                <a:solidFill>
                  <a:schemeClr val="tx1"/>
                </a:solidFill>
              </a:rPr>
              <a:t>4</a:t>
            </a:r>
            <a:r>
              <a:rPr lang="ja-JP" altLang="en-US" sz="2400" b="1" dirty="0" smtClean="0">
                <a:solidFill>
                  <a:schemeClr val="tx1"/>
                </a:solidFill>
              </a:rPr>
              <a:t>月</a:t>
            </a:r>
            <a:r>
              <a:rPr lang="en-US" altLang="ja-JP" sz="2400" b="1" dirty="0" smtClean="0">
                <a:solidFill>
                  <a:schemeClr val="tx1"/>
                </a:solidFill>
              </a:rPr>
              <a:t>11</a:t>
            </a:r>
            <a:r>
              <a:rPr lang="ja-JP" altLang="en-US" sz="2400" b="1" dirty="0" smtClean="0">
                <a:solidFill>
                  <a:schemeClr val="tx1"/>
                </a:solidFill>
              </a:rPr>
              <a:t>日までに会員だった</a:t>
            </a:r>
            <a:r>
              <a:rPr lang="ja-JP" altLang="en-US" sz="2400" b="1" dirty="0">
                <a:solidFill>
                  <a:schemeClr val="tx1"/>
                </a:solidFill>
              </a:rPr>
              <a:t>全</a:t>
            </a:r>
            <a:r>
              <a:rPr lang="ja-JP" altLang="en-US" sz="2400" b="1" dirty="0" smtClean="0">
                <a:solidFill>
                  <a:schemeClr val="tx1"/>
                </a:solidFill>
              </a:rPr>
              <a:t>ての</a:t>
            </a:r>
            <a:endParaRPr lang="en-US" altLang="ja-JP" sz="2400" b="1" dirty="0" smtClean="0">
              <a:solidFill>
                <a:schemeClr val="tx1"/>
              </a:solidFill>
            </a:endParaRPr>
          </a:p>
          <a:p>
            <a:pPr algn="ctr"/>
            <a:r>
              <a:rPr lang="ja-JP" altLang="en-US" sz="2400" b="1" dirty="0" smtClean="0">
                <a:solidFill>
                  <a:schemeClr val="tx1"/>
                </a:solidFill>
              </a:rPr>
              <a:t>アカウントにゲームコンテンツ計</a:t>
            </a:r>
            <a:r>
              <a:rPr lang="en-US" altLang="ja-JP" sz="2400" b="1" dirty="0" smtClean="0">
                <a:solidFill>
                  <a:schemeClr val="tx1"/>
                </a:solidFill>
              </a:rPr>
              <a:t>4</a:t>
            </a:r>
            <a:r>
              <a:rPr lang="ja-JP" altLang="en-US" sz="2400" b="1" dirty="0" smtClean="0">
                <a:solidFill>
                  <a:schemeClr val="tx1"/>
                </a:solidFill>
              </a:rPr>
              <a:t>本を無料提供</a:t>
            </a:r>
            <a:endParaRPr lang="en-US" altLang="ja-JP" sz="2400" b="1" dirty="0" smtClean="0">
              <a:solidFill>
                <a:schemeClr val="tx1"/>
              </a:solidFill>
            </a:endParaRPr>
          </a:p>
          <a:p>
            <a:pPr algn="ctr"/>
            <a:endParaRPr lang="en-US" altLang="ja-JP" sz="2400" b="1" dirty="0" smtClean="0">
              <a:solidFill>
                <a:schemeClr val="tx1"/>
              </a:solidFill>
            </a:endParaRPr>
          </a:p>
          <a:p>
            <a:pPr algn="ctr"/>
            <a:r>
              <a:rPr lang="en-US" altLang="ja-JP" sz="2400" b="1" dirty="0" smtClean="0">
                <a:solidFill>
                  <a:schemeClr val="tx1"/>
                </a:solidFill>
              </a:rPr>
              <a:t>1</a:t>
            </a:r>
            <a:r>
              <a:rPr lang="ja-JP" altLang="en-US" sz="2400" b="1" dirty="0" smtClean="0">
                <a:solidFill>
                  <a:schemeClr val="tx1"/>
                </a:solidFill>
              </a:rPr>
              <a:t>本</a:t>
            </a:r>
            <a:r>
              <a:rPr lang="en-US" altLang="ja-JP" sz="2400" b="1" dirty="0" smtClean="0">
                <a:solidFill>
                  <a:schemeClr val="tx1"/>
                </a:solidFill>
              </a:rPr>
              <a:t>3000</a:t>
            </a:r>
            <a:r>
              <a:rPr lang="ja-JP" altLang="en-US" sz="2400" b="1" dirty="0" smtClean="0">
                <a:solidFill>
                  <a:schemeClr val="tx1"/>
                </a:solidFill>
              </a:rPr>
              <a:t>円としても、</a:t>
            </a:r>
            <a:r>
              <a:rPr lang="en-US" altLang="ja-JP" sz="2400" b="1" dirty="0" smtClean="0">
                <a:solidFill>
                  <a:schemeClr val="tx1"/>
                </a:solidFill>
              </a:rPr>
              <a:t>3000</a:t>
            </a:r>
            <a:r>
              <a:rPr lang="ja-JP" altLang="en-US" sz="2400" b="1" dirty="0" smtClean="0">
                <a:solidFill>
                  <a:schemeClr val="tx1"/>
                </a:solidFill>
              </a:rPr>
              <a:t>円</a:t>
            </a:r>
            <a:r>
              <a:rPr lang="en-US" altLang="ja-JP" sz="2400" b="1" dirty="0" smtClean="0">
                <a:solidFill>
                  <a:schemeClr val="tx1"/>
                </a:solidFill>
              </a:rPr>
              <a:t>×4×7700</a:t>
            </a:r>
            <a:r>
              <a:rPr lang="ja-JP" altLang="en-US" sz="2400" b="1" dirty="0" smtClean="0">
                <a:solidFill>
                  <a:schemeClr val="tx1"/>
                </a:solidFill>
              </a:rPr>
              <a:t>万＝</a:t>
            </a:r>
            <a:r>
              <a:rPr lang="en-US" altLang="ja-JP" sz="2400" b="1" u="sng" dirty="0" smtClean="0">
                <a:solidFill>
                  <a:srgbClr val="FF0000"/>
                </a:solidFill>
              </a:rPr>
              <a:t>9240</a:t>
            </a:r>
            <a:r>
              <a:rPr lang="ja-JP" altLang="en-US" sz="2400" b="1" u="sng" dirty="0" smtClean="0">
                <a:solidFill>
                  <a:srgbClr val="FF0000"/>
                </a:solidFill>
              </a:rPr>
              <a:t>億円</a:t>
            </a:r>
            <a:r>
              <a:rPr lang="ja-JP" altLang="en-US" sz="2400" b="1" dirty="0" smtClean="0">
                <a:solidFill>
                  <a:schemeClr val="tx1"/>
                </a:solidFill>
              </a:rPr>
              <a:t>の損失</a:t>
            </a:r>
            <a:endParaRPr lang="en-US" altLang="ja-JP" sz="2400" b="1" dirty="0">
              <a:solidFill>
                <a:schemeClr val="tx1"/>
              </a:solidFill>
            </a:endParaRPr>
          </a:p>
        </p:txBody>
      </p:sp>
    </p:spTree>
    <p:extLst>
      <p:ext uri="{BB962C8B-B14F-4D97-AF65-F5344CB8AC3E}">
        <p14:creationId xmlns:p14="http://schemas.microsoft.com/office/powerpoint/2010/main" val="143594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263"/>
            <a:ext cx="8229600" cy="639762"/>
          </a:xfrm>
        </p:spPr>
        <p:txBody>
          <a:bodyPr anchor="t"/>
          <a:lstStyle/>
          <a:p>
            <a:pPr algn="l" eaLnBrk="1" hangingPunct="1"/>
            <a:r>
              <a:rPr lang="ja-JP" altLang="en-US" sz="3000" dirty="0" smtClean="0">
                <a:solidFill>
                  <a:schemeClr val="bg1"/>
                </a:solidFill>
              </a:rPr>
              <a:t>まと</a:t>
            </a:r>
            <a:r>
              <a:rPr lang="ja-JP" altLang="en-US" sz="3000" dirty="0">
                <a:solidFill>
                  <a:schemeClr val="bg1"/>
                </a:solidFill>
              </a:rPr>
              <a:t>め</a:t>
            </a:r>
            <a:endParaRPr lang="ja-JP" altLang="en-US" sz="3000" dirty="0" smtClean="0">
              <a:solidFill>
                <a:schemeClr val="bg1"/>
              </a:solidFill>
            </a:endParaRPr>
          </a:p>
        </p:txBody>
      </p:sp>
      <p:sp>
        <p:nvSpPr>
          <p:cNvPr id="3075" name="コンテンツ プレースホルダ 2"/>
          <p:cNvSpPr>
            <a:spLocks noGrp="1"/>
          </p:cNvSpPr>
          <p:nvPr>
            <p:ph idx="1"/>
          </p:nvPr>
        </p:nvSpPr>
        <p:spPr>
          <a:xfrm>
            <a:off x="363538" y="1328738"/>
            <a:ext cx="7802562" cy="5016500"/>
          </a:xfrm>
        </p:spPr>
        <p:txBody>
          <a:bodyPr/>
          <a:lstStyle/>
          <a:p>
            <a:pPr eaLnBrk="1" hangingPunct="1"/>
            <a:r>
              <a:rPr lang="en-US" altLang="ja-JP" sz="4000" dirty="0" smtClean="0">
                <a:latin typeface="HGP創英角ｺﾞｼｯｸUB" panose="020B0900000000000000" pitchFamily="50" charset="-128"/>
                <a:ea typeface="HGP創英角ｺﾞｼｯｸUB" panose="020B0900000000000000" pitchFamily="50" charset="-128"/>
              </a:rPr>
              <a:t>Burp</a:t>
            </a:r>
            <a:r>
              <a:rPr lang="ja-JP" altLang="en-US" sz="4000" dirty="0" smtClean="0">
                <a:latin typeface="HGP創英角ｺﾞｼｯｸUB" panose="020B0900000000000000" pitchFamily="50" charset="-128"/>
                <a:ea typeface="HGP創英角ｺﾞｼｯｸUB" panose="020B0900000000000000" pitchFamily="50" charset="-128"/>
              </a:rPr>
              <a:t>を使用してリクエスト・レスポンスが改ざん出来てしまう</a:t>
            </a:r>
            <a:endParaRPr lang="en-US" altLang="ja-JP" sz="4000" dirty="0" smtClean="0">
              <a:latin typeface="HGP創英角ｺﾞｼｯｸUB" panose="020B0900000000000000" pitchFamily="50" charset="-128"/>
              <a:ea typeface="HGP創英角ｺﾞｼｯｸUB" panose="020B0900000000000000" pitchFamily="50" charset="-128"/>
            </a:endParaRPr>
          </a:p>
          <a:p>
            <a:pPr eaLnBrk="1" hangingPunct="1"/>
            <a:endParaRPr lang="en-US" altLang="ja-JP" dirty="0">
              <a:latin typeface="HGP創英角ｺﾞｼｯｸUB" panose="020B0900000000000000" pitchFamily="50" charset="-128"/>
              <a:ea typeface="HGP創英角ｺﾞｼｯｸUB" panose="020B0900000000000000" pitchFamily="50" charset="-128"/>
            </a:endParaRPr>
          </a:p>
          <a:p>
            <a:pPr eaLnBrk="1" hangingPunct="1"/>
            <a:r>
              <a:rPr lang="ja-JP" altLang="en-US" sz="4000" dirty="0" smtClean="0">
                <a:latin typeface="HGP創英角ｺﾞｼｯｸUB" panose="020B0900000000000000" pitchFamily="50" charset="-128"/>
                <a:ea typeface="HGP創英角ｺﾞｼｯｸUB" panose="020B0900000000000000" pitchFamily="50" charset="-128"/>
              </a:rPr>
              <a:t>入力する文字列を工夫することで</a:t>
            </a:r>
            <a:endParaRPr lang="en-US" altLang="ja-JP" sz="4000"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4000" dirty="0">
                <a:latin typeface="HGP創英角ｺﾞｼｯｸUB" panose="020B0900000000000000" pitchFamily="50" charset="-128"/>
                <a:ea typeface="HGP創英角ｺﾞｼｯｸUB" panose="020B0900000000000000" pitchFamily="50" charset="-128"/>
              </a:rPr>
              <a:t>　</a:t>
            </a:r>
            <a:r>
              <a:rPr lang="en-US" altLang="ja-JP" sz="4000" dirty="0" smtClean="0">
                <a:latin typeface="HGP創英角ｺﾞｼｯｸUB" panose="020B0900000000000000" pitchFamily="50" charset="-128"/>
                <a:ea typeface="HGP創英角ｺﾞｼｯｸUB" panose="020B0900000000000000" pitchFamily="50" charset="-128"/>
              </a:rPr>
              <a:t>SQL</a:t>
            </a:r>
            <a:r>
              <a:rPr lang="ja-JP" altLang="en-US" sz="4000" dirty="0" smtClean="0">
                <a:latin typeface="HGP創英角ｺﾞｼｯｸUB" panose="020B0900000000000000" pitchFamily="50" charset="-128"/>
                <a:ea typeface="HGP創英角ｺﾞｼｯｸUB" panose="020B0900000000000000" pitchFamily="50" charset="-128"/>
              </a:rPr>
              <a:t>インジェクションが成立し、</a:t>
            </a:r>
            <a:endParaRPr lang="en-US" altLang="ja-JP" sz="4000"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4000" dirty="0">
                <a:latin typeface="HGP創英角ｺﾞｼｯｸUB" panose="020B0900000000000000" pitchFamily="50" charset="-128"/>
                <a:ea typeface="HGP創英角ｺﾞｼｯｸUB" panose="020B0900000000000000" pitchFamily="50" charset="-128"/>
              </a:rPr>
              <a:t>　</a:t>
            </a:r>
            <a:r>
              <a:rPr lang="ja-JP" altLang="en-US" sz="4000" dirty="0" smtClean="0">
                <a:latin typeface="HGP創英角ｺﾞｼｯｸUB" panose="020B0900000000000000" pitchFamily="50" charset="-128"/>
                <a:ea typeface="HGP創英角ｺﾞｼｯｸUB" panose="020B0900000000000000" pitchFamily="50" charset="-128"/>
              </a:rPr>
              <a:t>情報漏えいにつながる被害を</a:t>
            </a:r>
            <a:endParaRPr lang="en-US" altLang="ja-JP" sz="4000" dirty="0" smtClean="0">
              <a:latin typeface="HGP創英角ｺﾞｼｯｸUB" panose="020B0900000000000000" pitchFamily="50" charset="-128"/>
              <a:ea typeface="HGP創英角ｺﾞｼｯｸUB" panose="020B0900000000000000" pitchFamily="50" charset="-128"/>
            </a:endParaRPr>
          </a:p>
          <a:p>
            <a:pPr marL="0" indent="0" eaLnBrk="1" hangingPunct="1">
              <a:buNone/>
            </a:pPr>
            <a:r>
              <a:rPr lang="ja-JP" altLang="en-US" sz="4000" dirty="0">
                <a:latin typeface="HGP創英角ｺﾞｼｯｸUB" panose="020B0900000000000000" pitchFamily="50" charset="-128"/>
                <a:ea typeface="HGP創英角ｺﾞｼｯｸUB" panose="020B0900000000000000" pitchFamily="50" charset="-128"/>
              </a:rPr>
              <a:t>　</a:t>
            </a:r>
            <a:r>
              <a:rPr lang="ja-JP" altLang="en-US" sz="4000" dirty="0" smtClean="0">
                <a:latin typeface="HGP創英角ｺﾞｼｯｸUB" panose="020B0900000000000000" pitchFamily="50" charset="-128"/>
                <a:ea typeface="HGP創英角ｺﾞｼｯｸUB" panose="020B0900000000000000" pitchFamily="50" charset="-128"/>
              </a:rPr>
              <a:t>受ける事になる</a:t>
            </a:r>
            <a:endParaRPr lang="en-US" altLang="ja-JP" sz="4000" dirty="0" smtClean="0">
              <a:latin typeface="HGP創英角ｺﾞｼｯｸUB" panose="020B0900000000000000" pitchFamily="50" charset="-128"/>
              <a:ea typeface="HGP創英角ｺﾞｼｯｸUB" panose="020B0900000000000000" pitchFamily="50" charset="-128"/>
            </a:endParaRPr>
          </a:p>
        </p:txBody>
      </p:sp>
    </p:spTree>
    <p:extLst>
      <p:ext uri="{BB962C8B-B14F-4D97-AF65-F5344CB8AC3E}">
        <p14:creationId xmlns:p14="http://schemas.microsoft.com/office/powerpoint/2010/main" val="419537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タイトル 1"/>
          <p:cNvSpPr>
            <a:spLocks noGrp="1"/>
          </p:cNvSpPr>
          <p:nvPr>
            <p:ph type="title"/>
          </p:nvPr>
        </p:nvSpPr>
        <p:spPr>
          <a:xfrm>
            <a:off x="363538" y="322800"/>
            <a:ext cx="8229600" cy="639762"/>
          </a:xfrm>
        </p:spPr>
        <p:txBody>
          <a:bodyPr anchor="t"/>
          <a:lstStyle/>
          <a:p>
            <a:pPr algn="l" eaLnBrk="1" hangingPunct="1"/>
            <a:r>
              <a:rPr lang="ja-JP" altLang="en-US" sz="3200" dirty="0" smtClean="0">
                <a:solidFill>
                  <a:schemeClr val="bg1"/>
                </a:solidFill>
              </a:rPr>
              <a:t>次回予告</a:t>
            </a:r>
          </a:p>
        </p:txBody>
      </p:sp>
      <p:sp>
        <p:nvSpPr>
          <p:cNvPr id="2" name="爆発 2 1"/>
          <p:cNvSpPr/>
          <p:nvPr/>
        </p:nvSpPr>
        <p:spPr>
          <a:xfrm>
            <a:off x="-386751" y="421360"/>
            <a:ext cx="10902462" cy="6564827"/>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r>
              <a:rPr lang="ja-JP" altLang="en-US" sz="4400" dirty="0">
                <a:latin typeface="HGP創英角ｺﾞｼｯｸUB" panose="020B0900000000000000" pitchFamily="50" charset="-128"/>
                <a:ea typeface="HGP創英角ｺﾞｼｯｸUB" panose="020B0900000000000000" pitchFamily="50" charset="-128"/>
              </a:rPr>
              <a:t>最後</a:t>
            </a:r>
            <a:r>
              <a:rPr lang="ja-JP" altLang="en-US" sz="4400" dirty="0" smtClean="0">
                <a:latin typeface="HGP創英角ｺﾞｼｯｸUB" panose="020B0900000000000000" pitchFamily="50" charset="-128"/>
                <a:ea typeface="HGP創英角ｺﾞｼｯｸUB" panose="020B0900000000000000" pitchFamily="50" charset="-128"/>
              </a:rPr>
              <a:t>の仕上げとして</a:t>
            </a:r>
            <a:r>
              <a:rPr lang="en-US" altLang="ja-JP" sz="4400" dirty="0" err="1" smtClean="0">
                <a:latin typeface="HGP創英角ｺﾞｼｯｸUB" panose="020B0900000000000000" pitchFamily="50" charset="-128"/>
                <a:ea typeface="HGP創英角ｺﾞｼｯｸUB" panose="020B0900000000000000" pitchFamily="50" charset="-128"/>
              </a:rPr>
              <a:t>BadStore</a:t>
            </a:r>
            <a:r>
              <a:rPr lang="ja-JP" altLang="en-US" sz="4400" dirty="0" smtClean="0">
                <a:latin typeface="HGP創英角ｺﾞｼｯｸUB" panose="020B0900000000000000" pitchFamily="50" charset="-128"/>
                <a:ea typeface="HGP創英角ｺﾞｼｯｸUB" panose="020B0900000000000000" pitchFamily="50" charset="-128"/>
              </a:rPr>
              <a:t>を一緒に倒しましょう！</a:t>
            </a:r>
            <a:endParaRPr lang="en-US" altLang="ja-JP" sz="4400" dirty="0"/>
          </a:p>
        </p:txBody>
      </p:sp>
    </p:spTree>
    <p:extLst>
      <p:ext uri="{BB962C8B-B14F-4D97-AF65-F5344CB8AC3E}">
        <p14:creationId xmlns:p14="http://schemas.microsoft.com/office/powerpoint/2010/main" val="297375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29048" y="1204784"/>
            <a:ext cx="7739450" cy="3655541"/>
          </a:xfrm>
        </p:spPr>
        <p:txBody>
          <a:bodyPr/>
          <a:lstStyle/>
          <a:p>
            <a:pPr marL="0" lvl="0" indent="0" algn="ctr">
              <a:buNone/>
            </a:pPr>
            <a:r>
              <a:rPr lang="ja-JP" altLang="en-US" sz="4800" dirty="0" smtClean="0">
                <a:solidFill>
                  <a:prstClr val="black"/>
                </a:solidFill>
              </a:rPr>
              <a:t>ご</a:t>
            </a:r>
            <a:r>
              <a:rPr lang="ja-JP" altLang="en-US" sz="4800" dirty="0">
                <a:solidFill>
                  <a:prstClr val="black"/>
                </a:solidFill>
              </a:rPr>
              <a:t>清聴ありがとうございました</a:t>
            </a:r>
          </a:p>
        </p:txBody>
      </p:sp>
      <p:pic>
        <p:nvPicPr>
          <p:cNvPr id="15362" name="Picture 2" descr="åº§ç¤¼ã®ã¤ã©ã¹ãï¼ç·æ§ï¼"/>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18038" y="1812325"/>
            <a:ext cx="4761470" cy="476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08582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_B23_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テーマ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テーマ2" id="{D419F215-F17C-419D-A697-5E4FF3DF577D}" vid="{F9796C39-D57A-4374-9475-4A822149C5DB}"/>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tem_B23_b.pot</Template>
  <TotalTime>24080</TotalTime>
  <Words>3746</Words>
  <Application>Microsoft Office PowerPoint</Application>
  <PresentationFormat>画面に合わせる (4:3)</PresentationFormat>
  <Paragraphs>772</Paragraphs>
  <Slides>99</Slides>
  <Notes>92</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99</vt:i4>
      </vt:variant>
    </vt:vector>
  </HeadingPairs>
  <TitlesOfParts>
    <vt:vector size="107" baseType="lpstr">
      <vt:lpstr>HGPｺﾞｼｯｸE</vt:lpstr>
      <vt:lpstr>HGP創英角ｺﾞｼｯｸUB</vt:lpstr>
      <vt:lpstr>HG創英角ｺﾞｼｯｸUB</vt:lpstr>
      <vt:lpstr>ＭＳ Ｐゴシック</vt:lpstr>
      <vt:lpstr>Arial</vt:lpstr>
      <vt:lpstr>Calibri</vt:lpstr>
      <vt:lpstr>tem_B23_b</vt:lpstr>
      <vt:lpstr>テーマ2</vt:lpstr>
      <vt:lpstr>脆弱性検査技術 特別講座② </vt:lpstr>
      <vt:lpstr>講師自己紹介</vt:lpstr>
      <vt:lpstr>PowerPoint プレゼンテーション</vt:lpstr>
      <vt:lpstr>前回までの振り返り </vt:lpstr>
      <vt:lpstr>前回までの振り返り </vt:lpstr>
      <vt:lpstr>前回までの振り返り </vt:lpstr>
      <vt:lpstr>前回までの振り返り </vt:lpstr>
      <vt:lpstr>前回までの振り返り </vt:lpstr>
      <vt:lpstr>前回までの振り返り </vt:lpstr>
      <vt:lpstr>前回までの振り返り </vt:lpstr>
      <vt:lpstr>前回までの振り返り </vt:lpstr>
      <vt:lpstr>前回までの振り返り </vt:lpstr>
      <vt:lpstr>前回までの振り返り </vt:lpstr>
      <vt:lpstr>前回までの振り返り </vt:lpstr>
      <vt:lpstr>前回までの振り返り </vt:lpstr>
      <vt:lpstr>前回までの振り返り </vt:lpstr>
      <vt:lpstr>本日の講義</vt:lpstr>
      <vt:lpstr>本日の講義</vt:lpstr>
      <vt:lpstr>リクエスト </vt:lpstr>
      <vt:lpstr>リクエスト</vt:lpstr>
      <vt:lpstr>リクエスト</vt:lpstr>
      <vt:lpstr>リクエスト </vt:lpstr>
      <vt:lpstr>リクエスト </vt:lpstr>
      <vt:lpstr>リクエスト </vt:lpstr>
      <vt:lpstr>リクエスト</vt:lpstr>
      <vt:lpstr>リクエスト</vt:lpstr>
      <vt:lpstr>リクエスト</vt:lpstr>
      <vt:lpstr>リクエスト</vt:lpstr>
      <vt:lpstr>リクエスト</vt:lpstr>
      <vt:lpstr>リクエスト</vt:lpstr>
      <vt:lpstr>リクエスト</vt:lpstr>
      <vt:lpstr>リクエスト</vt:lpstr>
      <vt:lpstr>リクエスト</vt:lpstr>
      <vt:lpstr>リクエスト</vt:lpstr>
      <vt:lpstr>リクエスト</vt:lpstr>
      <vt:lpstr>リクエスト</vt:lpstr>
      <vt:lpstr>リクエスト</vt:lpstr>
      <vt:lpstr>リクエスト</vt:lpstr>
      <vt:lpstr>これができると何がまずいのか（再掲）</vt:lpstr>
      <vt:lpstr>これができると何がまずいのか（再掲）</vt:lpstr>
      <vt:lpstr>本日の講義</vt:lpstr>
      <vt:lpstr>レスポンス </vt:lpstr>
      <vt:lpstr>レスポンス  </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レスポンス</vt:lpstr>
      <vt:lpstr>これができると何がまずいのか</vt:lpstr>
      <vt:lpstr>これができると何がまずいのか</vt:lpstr>
      <vt:lpstr>本日の講義</vt:lpstr>
      <vt:lpstr>SQLインジェクション</vt:lpstr>
      <vt:lpstr>SQLインジェクション</vt:lpstr>
      <vt:lpstr>SQLインジェクション </vt:lpstr>
      <vt:lpstr>SQLインジェクション </vt:lpstr>
      <vt:lpstr>SQLインジェクション </vt:lpstr>
      <vt:lpstr>SQLインジェクション </vt:lpstr>
      <vt:lpstr>SQLインジェクション </vt:lpstr>
      <vt:lpstr>SQLインジェクション</vt:lpstr>
      <vt:lpstr>SQLインジェクション</vt:lpstr>
      <vt:lpstr>SQLインジェクション </vt:lpstr>
      <vt:lpstr>SQLインジェクション </vt:lpstr>
      <vt:lpstr>SQLインジェクション </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vt:lpstr>
      <vt:lpstr>SQLインジェクション </vt:lpstr>
      <vt:lpstr>SQLインジェクション</vt:lpstr>
      <vt:lpstr>SQLインジェクション</vt:lpstr>
      <vt:lpstr>SQLインジェクション</vt:lpstr>
      <vt:lpstr>SQLインジェクション </vt:lpstr>
      <vt:lpstr>SQLインジェクション </vt:lpstr>
      <vt:lpstr>SQLインジェクション </vt:lpstr>
      <vt:lpstr>SQLインジェクション </vt:lpstr>
      <vt:lpstr>まとめ</vt:lpstr>
      <vt:lpstr>次回予告</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クリックして タイトルを入力</dc:title>
  <dc:creator>P-ralay.com</dc:creator>
  <cp:lastModifiedBy>猪俣亨</cp:lastModifiedBy>
  <cp:revision>301</cp:revision>
  <dcterms:created xsi:type="dcterms:W3CDTF">2010-11-02T17:16:21Z</dcterms:created>
  <dcterms:modified xsi:type="dcterms:W3CDTF">2020-06-03T06:00:26Z</dcterms:modified>
</cp:coreProperties>
</file>